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318" r:id="rId2"/>
    <p:sldId id="425" r:id="rId3"/>
    <p:sldId id="426" r:id="rId4"/>
    <p:sldId id="427" r:id="rId5"/>
    <p:sldId id="456" r:id="rId6"/>
    <p:sldId id="428" r:id="rId7"/>
    <p:sldId id="429" r:id="rId8"/>
    <p:sldId id="430" r:id="rId9"/>
    <p:sldId id="431" r:id="rId10"/>
    <p:sldId id="432" r:id="rId11"/>
    <p:sldId id="433" r:id="rId12"/>
    <p:sldId id="434" r:id="rId13"/>
    <p:sldId id="457" r:id="rId14"/>
    <p:sldId id="458" r:id="rId15"/>
    <p:sldId id="459" r:id="rId16"/>
    <p:sldId id="460" r:id="rId17"/>
    <p:sldId id="461" r:id="rId18"/>
    <p:sldId id="462" r:id="rId19"/>
    <p:sldId id="463" r:id="rId20"/>
    <p:sldId id="464" r:id="rId21"/>
    <p:sldId id="465" r:id="rId22"/>
    <p:sldId id="466" r:id="rId23"/>
    <p:sldId id="467" r:id="rId24"/>
    <p:sldId id="468" r:id="rId25"/>
    <p:sldId id="469" r:id="rId26"/>
    <p:sldId id="470" r:id="rId27"/>
    <p:sldId id="471" r:id="rId28"/>
    <p:sldId id="472" r:id="rId29"/>
    <p:sldId id="473" r:id="rId30"/>
    <p:sldId id="474" r:id="rId31"/>
    <p:sldId id="475" r:id="rId32"/>
    <p:sldId id="476" r:id="rId33"/>
    <p:sldId id="477" r:id="rId34"/>
    <p:sldId id="478" r:id="rId35"/>
    <p:sldId id="479" r:id="rId36"/>
    <p:sldId id="480" r:id="rId37"/>
    <p:sldId id="481" r:id="rId38"/>
    <p:sldId id="424" r:id="rId39"/>
    <p:sldId id="435" r:id="rId40"/>
    <p:sldId id="436" r:id="rId41"/>
    <p:sldId id="437" r:id="rId42"/>
    <p:sldId id="438" r:id="rId43"/>
    <p:sldId id="439" r:id="rId44"/>
    <p:sldId id="440" r:id="rId45"/>
    <p:sldId id="455" r:id="rId46"/>
    <p:sldId id="449" r:id="rId47"/>
    <p:sldId id="450" r:id="rId48"/>
    <p:sldId id="451" r:id="rId49"/>
    <p:sldId id="452" r:id="rId50"/>
    <p:sldId id="453" r:id="rId51"/>
    <p:sldId id="454" r:id="rId52"/>
    <p:sldId id="482" r:id="rId53"/>
    <p:sldId id="483" r:id="rId54"/>
    <p:sldId id="484" r:id="rId55"/>
    <p:sldId id="485" r:id="rId56"/>
    <p:sldId id="486" r:id="rId57"/>
    <p:sldId id="487" r:id="rId58"/>
    <p:sldId id="488" r:id="rId59"/>
    <p:sldId id="489" r:id="rId60"/>
    <p:sldId id="490" r:id="rId6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D0F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DF53905-AAEA-41A2-B7F7-9F6C24540818}" type="datetimeFigureOut">
              <a:rPr lang="en-US"/>
              <a:pPr>
                <a:defRPr/>
              </a:pPr>
              <a:t>4/17/2024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65C55F4-7E2B-4EC5-B8E8-3832B4C4BB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527E026-FCBE-4B8E-A86A-E86E63FCA290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19E38F6-AFBB-4457-9D34-1518136FF0A4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47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F677EA9-E2FB-4828-B64E-A9FB175D1E45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48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BD51F3B-578E-447F-B051-197E80ECAB62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49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B7E133F-0B22-4503-ADE8-31C7DA1EDE9A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50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FCC4375-A8B7-4884-8566-C816B4DE36FF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51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E48A741-26F5-4994-A0F6-B716804FDAE5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59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29380-7317-480D-A7F6-0F17990EF3E8}" type="datetimeFigureOut">
              <a:rPr lang="en-US"/>
              <a:pPr>
                <a:defRPr/>
              </a:pPr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DCC10-E4A1-4245-AC37-C00BC196F8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8963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063DC-1922-437A-8985-13B171EB2728}" type="datetimeFigureOut">
              <a:rPr lang="en-US"/>
              <a:pPr>
                <a:defRPr/>
              </a:pPr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97C39-7032-45F7-B17C-8A7A5EF4DC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1563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8651D-4524-49F8-AB3B-479755F64C84}" type="datetimeFigureOut">
              <a:rPr lang="en-US"/>
              <a:pPr>
                <a:defRPr/>
              </a:pPr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43B0C-9266-46E7-93A3-47928286D5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8392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76C24-5B90-41CD-A6B4-75EC7C3F139F}" type="datetimeFigureOut">
              <a:rPr lang="en-US"/>
              <a:pPr>
                <a:defRPr/>
              </a:pPr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E2C79-2D54-469A-9A53-E777606826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4644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BDEF0-7063-4C78-8675-FC17A73F7669}" type="datetimeFigureOut">
              <a:rPr lang="en-US"/>
              <a:pPr>
                <a:defRPr/>
              </a:pPr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71138-F20F-4A9C-8D0A-887A3F731B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904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E8B2E-D4EC-40AE-959A-3C330A870FF8}" type="datetimeFigureOut">
              <a:rPr lang="en-US"/>
              <a:pPr>
                <a:defRPr/>
              </a:pPr>
              <a:t>4/17/2024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7270-ED8A-4C15-88E5-6C066B7A26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3120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7DAE6-A78B-471B-87E0-E67D0CD7070A}" type="datetimeFigureOut">
              <a:rPr lang="en-US"/>
              <a:pPr>
                <a:defRPr/>
              </a:pPr>
              <a:t>4/17/2024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DB661-6CEF-469B-B702-3DEB1AEA42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7963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4D6C3-1C61-418C-90ED-319E1A1E4295}" type="datetimeFigureOut">
              <a:rPr lang="en-US"/>
              <a:pPr>
                <a:defRPr/>
              </a:pPr>
              <a:t>4/17/2024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E8893-FAE3-48B1-A0B9-01D1C2E4C1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5399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BE5BA-9B00-4588-BCB5-C4AE62CFF38B}" type="datetimeFigureOut">
              <a:rPr lang="en-US"/>
              <a:pPr>
                <a:defRPr/>
              </a:pPr>
              <a:t>4/17/2024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4DE73-CA10-445A-A10E-93AEC82FDE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2583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3CEA4-39AD-4DC7-B0C6-2F782C228D86}" type="datetimeFigureOut">
              <a:rPr lang="en-US"/>
              <a:pPr>
                <a:defRPr/>
              </a:pPr>
              <a:t>4/17/2024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F32EC-14ED-4EC8-9740-066EC7E3ED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470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9FC3C-3196-44AB-B7EE-AA9527C0D5EF}" type="datetimeFigureOut">
              <a:rPr lang="en-US"/>
              <a:pPr>
                <a:defRPr/>
              </a:pPr>
              <a:t>4/17/2024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6D8B8-66A0-4EC8-AC4E-0542D0279A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540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48812B-45C4-43AE-84F8-1B594CFEC31B}" type="datetimeFigureOut">
              <a:rPr lang="en-US"/>
              <a:pPr>
                <a:defRPr/>
              </a:pPr>
              <a:t>4/17/2024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0491806-6503-4258-BBB9-63204B9F8A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itle 2"/>
          <p:cNvSpPr>
            <a:spLocks noGrp="1"/>
          </p:cNvSpPr>
          <p:nvPr>
            <p:ph type="subTitle" idx="1"/>
          </p:nvPr>
        </p:nvSpPr>
        <p:spPr>
          <a:xfrm>
            <a:off x="4284663" y="5589588"/>
            <a:ext cx="4529137" cy="10318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sr-Cyrl-RS" altLang="en-US" sz="2400" b="1" smtClean="0">
                <a:solidFill>
                  <a:schemeClr val="tx1"/>
                </a:solidFill>
              </a:rPr>
              <a:t>Проф</a:t>
            </a:r>
            <a:r>
              <a:rPr lang="sr-Cyrl-CS" altLang="en-US" sz="2400" b="1" smtClean="0">
                <a:solidFill>
                  <a:schemeClr val="tx1"/>
                </a:solidFill>
              </a:rPr>
              <a:t>. др Владимир Јаковљевић</a:t>
            </a:r>
            <a:endParaRPr lang="en-US" altLang="en-US" sz="2400" b="1" smtClean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0213" y="2565400"/>
            <a:ext cx="8283575" cy="2000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 dirty="0">
                <a:solidFill>
                  <a:srgbClr val="000000"/>
                </a:solidFill>
                <a:latin typeface="+mn-lt"/>
                <a:cs typeface="+mn-cs"/>
              </a:rPr>
              <a:t>Витамини, минерали и аминокиселине као суплементи у спорту</a:t>
            </a:r>
            <a:r>
              <a:rPr lang="ru-RU" sz="4400" b="1" dirty="0">
                <a:solidFill>
                  <a:srgbClr val="000000"/>
                </a:solidFill>
                <a:latin typeface="+mn-lt"/>
                <a:cs typeface="+mn-cs"/>
              </a:rPr>
              <a:t>	</a:t>
            </a:r>
          </a:p>
        </p:txBody>
      </p:sp>
    </p:spTree>
  </p:cSld>
  <p:clrMapOvr>
    <a:masterClrMapping/>
  </p:clrMapOvr>
  <p:transition advTm="1015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988" y="908050"/>
            <a:ext cx="7870825" cy="4497388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sr-Cyrl-RS" sz="2000" dirty="0" smtClean="0"/>
              <a:t>Физиолошка искористљивост витамина</a:t>
            </a:r>
          </a:p>
          <a:p>
            <a:pPr marL="457200" indent="-457200" algn="ctr">
              <a:buFont typeface="Arial" charset="0"/>
              <a:buNone/>
              <a:defRPr/>
            </a:pPr>
            <a:r>
              <a:rPr lang="sr-Cyrl-RS" sz="2400" dirty="0" smtClean="0"/>
              <a:t>*</a:t>
            </a:r>
            <a:r>
              <a:rPr lang="sr-Cyrl-RS" sz="2000" dirty="0" smtClean="0"/>
              <a:t>Нутритивни фактори*</a:t>
            </a:r>
            <a:endParaRPr lang="en-US" sz="2000" dirty="0" smtClean="0"/>
          </a:p>
          <a:p>
            <a:pPr marL="457200" indent="-457200" algn="ctr">
              <a:buFont typeface="Arial" charset="0"/>
              <a:buNone/>
              <a:defRPr/>
            </a:pPr>
            <a:endParaRPr lang="en-US" sz="2000" dirty="0" smtClean="0"/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sr-Cyrl-RS" sz="1800" b="1" dirty="0" smtClean="0"/>
              <a:t>Фактори који утичу углавном на апсорпцију витамина</a:t>
            </a:r>
          </a:p>
          <a:p>
            <a:pPr marL="457200" indent="-457200" algn="just">
              <a:buFont typeface="Arial" charset="0"/>
              <a:buChar char="•"/>
              <a:defRPr/>
            </a:pPr>
            <a:endParaRPr lang="sr-Cyrl-RS" sz="1800" b="1" dirty="0" smtClean="0"/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sr-Cyrl-RS" sz="1800" b="1" dirty="0" smtClean="0"/>
              <a:t>То су пре свега:</a:t>
            </a:r>
          </a:p>
          <a:p>
            <a:pPr marL="457200" indent="-457200" algn="just">
              <a:buFont typeface="Arial" charset="0"/>
              <a:buNone/>
              <a:defRPr/>
            </a:pPr>
            <a:r>
              <a:rPr lang="sr-Cyrl-RS" sz="1800" b="1" dirty="0" smtClean="0"/>
              <a:t>          - састав оброка и </a:t>
            </a:r>
          </a:p>
          <a:p>
            <a:pPr marL="457200" indent="-457200" algn="just">
              <a:buFont typeface="Arial" charset="0"/>
              <a:buNone/>
              <a:defRPr/>
            </a:pPr>
            <a:r>
              <a:rPr lang="sr-Cyrl-RS" sz="1800" b="1" dirty="0" smtClean="0"/>
              <a:t>          - начин исхране</a:t>
            </a:r>
          </a:p>
          <a:p>
            <a:pPr marL="457200" indent="-457200" algn="just">
              <a:buFont typeface="Arial" charset="0"/>
              <a:buNone/>
              <a:defRPr/>
            </a:pPr>
            <a:endParaRPr lang="sr-Cyrl-RS" sz="1800" i="1" dirty="0" smtClean="0"/>
          </a:p>
          <a:p>
            <a:pPr marL="457200" indent="-457200" algn="just">
              <a:buFont typeface="Arial" charset="0"/>
              <a:buNone/>
              <a:defRPr/>
            </a:pPr>
            <a:r>
              <a:rPr lang="sr-Cyrl-RS" sz="1800" i="1" dirty="0" smtClean="0"/>
              <a:t>нпр. Витамин А и провитамин А се слабо апсорбују ако је оброк сиромашан мастима.</a:t>
            </a:r>
          </a:p>
          <a:p>
            <a:pPr marL="457200" indent="-457200" algn="just">
              <a:buFont typeface="Arial" charset="0"/>
              <a:buNone/>
              <a:defRPr/>
            </a:pPr>
            <a:endParaRPr lang="sr-Cyrl-RS" sz="1600" dirty="0" smtClean="0"/>
          </a:p>
          <a:p>
            <a:pPr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12291" name="AutoShape 2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2292" name="AutoShape 4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3446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988" y="660400"/>
            <a:ext cx="7870825" cy="4497388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sr-Cyrl-RS" sz="2000" dirty="0" smtClean="0"/>
              <a:t>Физиолошка искористљивост витамина</a:t>
            </a:r>
          </a:p>
          <a:p>
            <a:pPr marL="457200" indent="-457200" algn="ctr">
              <a:buFont typeface="Arial" charset="0"/>
              <a:buNone/>
              <a:defRPr/>
            </a:pPr>
            <a:r>
              <a:rPr lang="sr-Cyrl-RS" sz="2400" dirty="0" smtClean="0"/>
              <a:t>*</a:t>
            </a:r>
            <a:r>
              <a:rPr lang="sr-Cyrl-RS" sz="2000" dirty="0" smtClean="0"/>
              <a:t>Унутрашњи фактори*</a:t>
            </a:r>
            <a:endParaRPr lang="en-US" sz="2000" dirty="0" smtClean="0"/>
          </a:p>
          <a:p>
            <a:pPr marL="457200" indent="-457200" algn="ctr">
              <a:buFont typeface="Arial" charset="0"/>
              <a:buNone/>
              <a:defRPr/>
            </a:pPr>
            <a:endParaRPr lang="en-US" sz="2000" dirty="0" smtClean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sr-Cyrl-RS" sz="1800" b="1" u="sng" dirty="0" smtClean="0"/>
              <a:t>Физиолошки фактори</a:t>
            </a:r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sr-Cyrl-RS" sz="1800" dirty="0" smtClean="0"/>
              <a:t>Разлике у функцији ГИТ-а у зависности од старости утичу на апсорпцију</a:t>
            </a:r>
          </a:p>
          <a:p>
            <a:pPr marL="457200" indent="-457200" algn="just">
              <a:buFont typeface="Arial" charset="0"/>
              <a:buNone/>
              <a:defRPr/>
            </a:pPr>
            <a:r>
              <a:rPr lang="sr-Cyrl-RS" sz="1800" i="1" dirty="0" smtClean="0"/>
              <a:t>         </a:t>
            </a:r>
            <a:r>
              <a:rPr lang="sr-Cyrl-RS" sz="1800" dirty="0" smtClean="0"/>
              <a:t>Нпр. апсорпција вит. </a:t>
            </a:r>
            <a:r>
              <a:rPr lang="en-US" sz="1800" dirty="0" smtClean="0"/>
              <a:t>B</a:t>
            </a:r>
            <a:r>
              <a:rPr lang="sr-Cyrl-RS" sz="1800" dirty="0" smtClean="0"/>
              <a:t>12 је смањена код старијих особа услед смањене активности паријеталних ћелија желуца</a:t>
            </a:r>
          </a:p>
          <a:p>
            <a:pPr marL="457200" indent="-457200" algn="just">
              <a:buFont typeface="Arial" charset="0"/>
              <a:buChar char="•"/>
              <a:defRPr/>
            </a:pPr>
            <a:endParaRPr lang="sr-Cyrl-RS" sz="1800" i="1" dirty="0" smtClean="0"/>
          </a:p>
          <a:p>
            <a:pPr marL="457200" indent="-457200" algn="just">
              <a:buFont typeface="Arial" charset="0"/>
              <a:buChar char="•"/>
              <a:defRPr/>
            </a:pPr>
            <a:endParaRPr lang="sr-Cyrl-RS" sz="1800" i="1" dirty="0" smtClean="0"/>
          </a:p>
          <a:p>
            <a:pPr marL="457200" indent="-457200" algn="just">
              <a:buFont typeface="+mj-lt"/>
              <a:buAutoNum type="arabicPeriod" startAt="2"/>
              <a:defRPr/>
            </a:pPr>
            <a:r>
              <a:rPr lang="sr-Cyrl-RS" sz="1800" b="1" u="sng" dirty="0" smtClean="0"/>
              <a:t>Здравствени статус</a:t>
            </a:r>
          </a:p>
          <a:p>
            <a:pPr marL="457200" indent="-457200" algn="just">
              <a:buFont typeface="Arial" charset="0"/>
              <a:buChar char="•"/>
              <a:defRPr/>
            </a:pPr>
            <a:r>
              <a:rPr lang="sr-Cyrl-RS" sz="1800" dirty="0" smtClean="0"/>
              <a:t>Различите болести могу утицати на апсорпцију и биоискористљивост неких витамина</a:t>
            </a:r>
          </a:p>
          <a:p>
            <a:pPr marL="457200" indent="-457200" algn="just">
              <a:buFont typeface="Arial" charset="0"/>
              <a:buNone/>
              <a:defRPr/>
            </a:pPr>
            <a:r>
              <a:rPr lang="sr-Cyrl-RS" sz="1800" i="1" dirty="0" smtClean="0"/>
              <a:t>        </a:t>
            </a:r>
            <a:r>
              <a:rPr lang="sr-Cyrl-RS" sz="1800" dirty="0" smtClean="0"/>
              <a:t>Нпр. апсорпција вит. </a:t>
            </a:r>
            <a:r>
              <a:rPr lang="en-US" sz="1800" dirty="0" smtClean="0"/>
              <a:t>B</a:t>
            </a:r>
            <a:r>
              <a:rPr lang="sr-Cyrl-RS" sz="1800" dirty="0" smtClean="0"/>
              <a:t>9 је смањена код особа са ентеритисом</a:t>
            </a:r>
          </a:p>
          <a:p>
            <a:pPr marL="457200" indent="-457200" algn="just">
              <a:buFont typeface="Arial" charset="0"/>
              <a:buChar char="•"/>
              <a:defRPr/>
            </a:pPr>
            <a:endParaRPr lang="sr-Cyrl-RS" sz="1600" u="sng" dirty="0" smtClean="0"/>
          </a:p>
          <a:p>
            <a:pPr marL="457200" indent="-457200" algn="just">
              <a:buFont typeface="Arial" charset="0"/>
              <a:buChar char="•"/>
              <a:defRPr/>
            </a:pPr>
            <a:endParaRPr lang="sr-Cyrl-RS" sz="1600" u="sng" dirty="0" smtClean="0"/>
          </a:p>
          <a:p>
            <a:pPr marL="457200" indent="-457200" algn="just">
              <a:buFont typeface="+mj-lt"/>
              <a:buAutoNum type="arabicPeriod"/>
              <a:defRPr/>
            </a:pPr>
            <a:endParaRPr lang="sr-Cyrl-RS" sz="1600" u="sng" dirty="0" smtClean="0"/>
          </a:p>
          <a:p>
            <a:pPr marL="457200" indent="-457200" algn="just">
              <a:buFont typeface="+mj-lt"/>
              <a:buAutoNum type="arabicPeriod"/>
              <a:defRPr/>
            </a:pPr>
            <a:endParaRPr lang="sr-Cyrl-RS" sz="1600" dirty="0" smtClean="0"/>
          </a:p>
          <a:p>
            <a:pPr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13315" name="AutoShape 2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3316" name="AutoShape 4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5904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n-US" altLang="en-US" sz="1600" b="1" smtClean="0"/>
              <a:t>ПРЕХРАМБЕНИ ИЗВОРИ ВИТАМИНА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47813" y="836613"/>
          <a:ext cx="5903912" cy="5825086"/>
        </p:xfrm>
        <a:graphic>
          <a:graphicData uri="http://schemas.openxmlformats.org/drawingml/2006/table">
            <a:tbl>
              <a:tblPr/>
              <a:tblGrid>
                <a:gridCol w="115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09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77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 витамин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709" marR="27709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 витамин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709" marR="2770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sr-Cyrl-C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витамин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7709" marR="2770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</a:t>
                      </a:r>
                      <a:r>
                        <a:rPr kumimoji="0" lang="sr-Cyrl-C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Витамин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709" marR="2770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Е витамин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709" marR="2770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68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маслац, павлака, кајмак, масни сиреви, сардина, рибље уље, жуманце, масно месо, срце, харинга, печурке, парадајз, зелена салата, спанаћ, шаргарепа, купус, карфиол, зрна житарице, црни – комплетни хлеб, сочиво, бадем, орах, банане, лимун, поморанџа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709" marR="27709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пивски квасац, клице житарица, сочиво, жуманце, купус, шаргарепа, спанаћ, карфиол, лук, јабуке, крушке, кромпир, црни – комплетни хлеб, грашак, млеко, маслац, лимун, поморанџа, парадајз, бадем, орах, печурке, шљиве, грожђе, банане, зелена салата, месо свињско, бубрези, јетра, пасуљ, кикирики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709" marR="2770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лимун, поморанџа, шипак, паприка, боровница, купус, парадајз, лук, зелена салата, зелени грашак, спанаћ, карфиол, грожђе, банане, шаргарепа, боранија, јабуке, крушке, шљиве, месни екстракт, млеко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709" marR="2770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рибље уље, жуманце, маслац, кајмак, млеко, павлака, свињска јетра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709" marR="2770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уље из клица житарица, кикирики, зелена салата, жуманце, маслац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709" marR="2770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3608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 txBox="1">
            <a:spLocks noChangeArrowheads="1"/>
          </p:cNvSpPr>
          <p:nvPr/>
        </p:nvSpPr>
        <p:spPr bwMode="auto">
          <a:xfrm>
            <a:off x="395288" y="836613"/>
            <a:ext cx="83058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800" b="1" u="sng"/>
              <a:t>Витамин 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1000" u="sng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400" b="1"/>
              <a:t>ФИЗИЧКО-ХЕМИЈСКЕ КАРАКТЕРИСТИКЕ ВИТАМИНА 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1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/>
              <a:t>	</a:t>
            </a:r>
            <a:r>
              <a:rPr lang="en-US" altLang="en-US" sz="2000"/>
              <a:t>Витамин А је генеричко име за групу природних и синтетских једињења сличне биолошке активности која се заједнички назива </a:t>
            </a:r>
            <a:r>
              <a:rPr lang="en-US" altLang="en-US" sz="2000" b="1" i="1"/>
              <a:t>ретиноиди</a:t>
            </a:r>
            <a:r>
              <a:rPr lang="en-US" altLang="en-US" sz="2000"/>
              <a:t>. У групу природних ретиноида спадају </a:t>
            </a:r>
            <a:r>
              <a:rPr lang="en-US" altLang="en-US" sz="2000" b="1" i="1"/>
              <a:t>ретинол</a:t>
            </a:r>
            <a:r>
              <a:rPr lang="en-US" altLang="en-US" sz="2000" b="1"/>
              <a:t>, </a:t>
            </a:r>
            <a:r>
              <a:rPr lang="en-US" altLang="en-US" sz="2000" b="1" i="1"/>
              <a:t>ретинал</a:t>
            </a:r>
            <a:r>
              <a:rPr lang="en-US" altLang="en-US" sz="2000" b="1"/>
              <a:t> и </a:t>
            </a:r>
            <a:r>
              <a:rPr lang="en-US" altLang="en-US" sz="2000" b="1" i="1"/>
              <a:t>ретиноична киселина</a:t>
            </a:r>
            <a:r>
              <a:rPr lang="en-US" altLang="en-US" sz="2000"/>
              <a:t>. У хемијском смислу, ретинол је примарни алкохол велике молекулске масе (C</a:t>
            </a:r>
            <a:r>
              <a:rPr lang="en-US" altLang="en-US" sz="2000" baseline="-25000"/>
              <a:t>20</a:t>
            </a:r>
            <a:r>
              <a:rPr lang="en-US" altLang="en-US" sz="2000"/>
              <a:t>H</a:t>
            </a:r>
            <a:r>
              <a:rPr lang="en-US" altLang="en-US" sz="2000" baseline="-25000"/>
              <a:t>29</a:t>
            </a:r>
            <a:r>
              <a:rPr lang="en-US" altLang="en-US" sz="2000"/>
              <a:t>O), растворљив у мастима и релативно термостабилан. Назив је добио због своје специфичне улоге у физиологији ретине (мрежњаче).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1000"/>
              <a:t>	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/>
              <a:t>	</a:t>
            </a:r>
            <a:r>
              <a:rPr lang="en-US" altLang="en-US" sz="2000"/>
              <a:t>Витамин се у храни се може наћи као:</a:t>
            </a:r>
            <a:endParaRPr lang="sr-Latn-CS" altLang="en-US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000"/>
          </a:p>
          <a:p>
            <a:pPr>
              <a:lnSpc>
                <a:spcPct val="80000"/>
              </a:lnSpc>
            </a:pPr>
            <a:r>
              <a:rPr lang="en-US" altLang="en-US" sz="2000"/>
              <a:t>преформирани витамин А - ретинол у намирницима животињског порекла (јетра, масно ткиво, жуманце јајета)</a:t>
            </a:r>
          </a:p>
          <a:p>
            <a:pPr>
              <a:lnSpc>
                <a:spcPct val="80000"/>
              </a:lnSpc>
            </a:pPr>
            <a:r>
              <a:rPr lang="en-US" altLang="en-US" sz="2000"/>
              <a:t>провитамин А – каротеноиди (</a:t>
            </a:r>
            <a:r>
              <a:rPr lang="en-US" altLang="en-US" sz="2000">
                <a:sym typeface="Symbol" panose="05050102010706020507" pitchFamily="18" charset="2"/>
              </a:rPr>
              <a:t></a:t>
            </a:r>
            <a:r>
              <a:rPr lang="en-US" altLang="en-US" sz="2000"/>
              <a:t>-каротен, </a:t>
            </a:r>
            <a:r>
              <a:rPr lang="en-US" altLang="en-US" sz="2000">
                <a:sym typeface="Symbol" panose="05050102010706020507" pitchFamily="18" charset="2"/>
              </a:rPr>
              <a:t></a:t>
            </a:r>
            <a:r>
              <a:rPr lang="en-US" altLang="en-US" sz="2000"/>
              <a:t>-криптоксантин, лутеин) у намирницама биљног порекла (пигмент жутог и црвеног поврћа), који се у ћелијама танког црева и јетре трансформише у витамин 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 txBox="1">
            <a:spLocks noChangeArrowheads="1"/>
          </p:cNvSpPr>
          <p:nvPr/>
        </p:nvSpPr>
        <p:spPr bwMode="auto">
          <a:xfrm>
            <a:off x="468313" y="476250"/>
            <a:ext cx="8305800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800" b="1" u="sng"/>
              <a:t>Витамин 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0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000" b="1"/>
              <a:t>АПСОРПЦИЈА, ТРАНСПОРТ И СКЛАДИШТЕЊЕ ВИТАМИНА А</a:t>
            </a:r>
            <a:endParaRPr lang="sr-Latn-CS" altLang="en-US" sz="20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9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/>
              <a:t>	</a:t>
            </a:r>
            <a:r>
              <a:rPr lang="en-US" altLang="en-US" sz="2000"/>
              <a:t>За апсорпцију витамина А је потребно присуство жучних соли, ензима панкреасне липазе и намирница које садрже масти. Приликом апсорпције се у слузници црева део провитамина А претвори у витамин А, док се остатак (заједно са витамином А) транспортује у саставу хиломикрона до јетре где се трансформише у витамин А и складишти. Залихе у јетри у физиолошким условима износе 6 месеци до 1 годину. Неке инфективне болести могу значајно смањити залихе витамина А. </a:t>
            </a:r>
            <a:endParaRPr lang="sr-Latn-CS" altLang="en-US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1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000" b="1"/>
              <a:t>УЛОГЕ ВИТАМИНА А</a:t>
            </a:r>
            <a:endParaRPr lang="sr-Latn-CS" altLang="en-US" sz="20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9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/>
              <a:t>	</a:t>
            </a:r>
            <a:r>
              <a:rPr lang="en-US" altLang="en-US" sz="2000"/>
              <a:t>Витамин А има значајне улоге у:</a:t>
            </a:r>
            <a:endParaRPr lang="sr-Latn-CS" altLang="en-US" sz="2000"/>
          </a:p>
          <a:p>
            <a:pPr>
              <a:lnSpc>
                <a:spcPct val="80000"/>
              </a:lnSpc>
            </a:pPr>
            <a:r>
              <a:rPr lang="en-US" altLang="en-US" sz="2000"/>
              <a:t>физиологији вида (улази у састав фото-сензитивног пигмента)</a:t>
            </a:r>
            <a:endParaRPr lang="sr-Latn-CS" altLang="en-US" sz="2000"/>
          </a:p>
          <a:p>
            <a:pPr>
              <a:lnSpc>
                <a:spcPct val="80000"/>
              </a:lnSpc>
            </a:pPr>
            <a:r>
              <a:rPr lang="en-US" altLang="en-US" sz="2000"/>
              <a:t>одржавању одговарајућег функционалног стања телесног омотача (коже и слузокоже)</a:t>
            </a:r>
            <a:endParaRPr lang="sr-Latn-CS" altLang="en-US" sz="2000"/>
          </a:p>
          <a:p>
            <a:pPr>
              <a:lnSpc>
                <a:spcPct val="80000"/>
              </a:lnSpc>
            </a:pPr>
            <a:r>
              <a:rPr lang="en-US" altLang="en-US" sz="2000"/>
              <a:t>процесу раста (кости и мека ткива)</a:t>
            </a:r>
            <a:endParaRPr lang="sr-Latn-CS" altLang="en-US" sz="2000"/>
          </a:p>
          <a:p>
            <a:pPr>
              <a:lnSpc>
                <a:spcPct val="80000"/>
              </a:lnSpc>
            </a:pPr>
            <a:r>
              <a:rPr lang="en-US" altLang="en-US" sz="2000"/>
              <a:t>заштити од дејства слободних радикала (антиоксидантно дејство)</a:t>
            </a:r>
            <a:endParaRPr lang="sr-Latn-CS" altLang="en-US" sz="2000"/>
          </a:p>
          <a:p>
            <a:pPr>
              <a:lnSpc>
                <a:spcPct val="80000"/>
              </a:lnSpc>
            </a:pPr>
            <a:r>
              <a:rPr lang="en-US" altLang="en-US" sz="2000"/>
              <a:t>омогућавању сазревања репродуктивног система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 txBox="1">
            <a:spLocks noChangeArrowheads="1"/>
          </p:cNvSpPr>
          <p:nvPr/>
        </p:nvSpPr>
        <p:spPr bwMode="auto">
          <a:xfrm>
            <a:off x="250825" y="1125538"/>
            <a:ext cx="8305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sr-Latn-CS" altLang="en-US" dirty="0"/>
              <a:t>	</a:t>
            </a:r>
            <a:r>
              <a:rPr lang="en-US" altLang="en-US" b="1" u="sng" dirty="0" err="1"/>
              <a:t>Витамин</a:t>
            </a:r>
            <a:r>
              <a:rPr lang="en-US" altLang="en-US" b="1" u="sng" dirty="0"/>
              <a:t> А</a:t>
            </a:r>
          </a:p>
          <a:p>
            <a:pPr>
              <a:buFont typeface="Wingdings" panose="05000000000000000000" pitchFamily="2" charset="2"/>
              <a:buNone/>
            </a:pPr>
            <a:endParaRPr lang="sr-Latn-CS" altLang="en-US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dirty="0"/>
              <a:t>	</a:t>
            </a:r>
            <a:r>
              <a:rPr lang="en-US" altLang="en-US" sz="1800" b="1" dirty="0"/>
              <a:t>ПОРЕМEЋАЈИ КОЈИ НАСТAЈУ </a:t>
            </a:r>
            <a:r>
              <a:rPr lang="sr-Cyrl-RS" altLang="en-US" sz="1800" b="1" dirty="0"/>
              <a:t>У</a:t>
            </a:r>
            <a:r>
              <a:rPr lang="en-US" altLang="en-US" sz="1800" b="1" dirty="0"/>
              <a:t>СЛЕД НЕДОСТАTКA ВИТАМИНА A</a:t>
            </a:r>
          </a:p>
          <a:p>
            <a:pPr>
              <a:buFont typeface="Wingdings" panose="05000000000000000000" pitchFamily="2" charset="2"/>
              <a:buNone/>
            </a:pPr>
            <a:endParaRPr lang="sr-Latn-CS" altLang="en-US" sz="1800" b="1" dirty="0"/>
          </a:p>
          <a:p>
            <a:r>
              <a:rPr lang="en-US" altLang="en-US" sz="1800" dirty="0" err="1"/>
              <a:t>поремeћај</a:t>
            </a:r>
            <a:r>
              <a:rPr lang="sr-Latn-CS" altLang="en-US" sz="1800" dirty="0"/>
              <a:t>и</a:t>
            </a:r>
            <a:r>
              <a:rPr lang="en-US" altLang="en-US" sz="1800" dirty="0"/>
              <a:t> функције </a:t>
            </a:r>
            <a:r>
              <a:rPr lang="en-US" altLang="en-US" sz="1800" dirty="0" err="1"/>
              <a:t>видног</a:t>
            </a:r>
            <a:r>
              <a:rPr lang="en-US" altLang="en-US" sz="1800" dirty="0"/>
              <a:t> </a:t>
            </a:r>
            <a:r>
              <a:rPr lang="en-US" altLang="en-US" sz="1800" dirty="0" err="1"/>
              <a:t>пигмента</a:t>
            </a:r>
            <a:r>
              <a:rPr lang="en-US" altLang="en-US" sz="1800" dirty="0"/>
              <a:t> у </a:t>
            </a:r>
            <a:r>
              <a:rPr lang="en-US" altLang="en-US" sz="1800" dirty="0" err="1"/>
              <a:t>мрежњачи</a:t>
            </a:r>
            <a:r>
              <a:rPr lang="en-US" altLang="en-US" sz="1800" dirty="0"/>
              <a:t> </a:t>
            </a:r>
            <a:r>
              <a:rPr lang="en-US" altLang="en-US" sz="1800" dirty="0" err="1"/>
              <a:t>ока</a:t>
            </a:r>
            <a:r>
              <a:rPr lang="en-US" altLang="en-US" sz="1800" dirty="0"/>
              <a:t> – </a:t>
            </a:r>
            <a:r>
              <a:rPr lang="en-US" altLang="en-US" sz="1800" b="1" i="1" dirty="0" err="1"/>
              <a:t>ноћno</a:t>
            </a:r>
            <a:r>
              <a:rPr lang="en-US" altLang="en-US" sz="1800" b="1" i="1" dirty="0"/>
              <a:t> (</a:t>
            </a:r>
            <a:r>
              <a:rPr lang="en-US" altLang="en-US" sz="1800" b="1" i="1" dirty="0" err="1"/>
              <a:t>ко</a:t>
            </a:r>
            <a:r>
              <a:rPr lang="sr-Cyrl-RS" altLang="en-US" sz="1800" b="1" i="1" dirty="0"/>
              <a:t>к</a:t>
            </a:r>
            <a:r>
              <a:rPr lang="en-US" altLang="en-US" sz="1800" b="1" i="1" dirty="0" err="1"/>
              <a:t>oшије</a:t>
            </a:r>
            <a:r>
              <a:rPr lang="en-US" altLang="en-US" sz="1800" b="1" i="1" dirty="0"/>
              <a:t>) </a:t>
            </a:r>
            <a:r>
              <a:rPr lang="en-US" altLang="en-US" sz="1800" b="1" i="1" dirty="0" err="1"/>
              <a:t>слепило</a:t>
            </a:r>
            <a:endParaRPr lang="en-US" altLang="en-US" sz="1800" b="1" i="1" dirty="0"/>
          </a:p>
          <a:p>
            <a:r>
              <a:rPr lang="en-US" altLang="en-US" sz="1800" dirty="0" err="1"/>
              <a:t>пoремeћај</a:t>
            </a:r>
            <a:r>
              <a:rPr lang="sr-Latn-CS" altLang="en-US" sz="1800" dirty="0"/>
              <a:t>и</a:t>
            </a:r>
            <a:r>
              <a:rPr lang="en-US" altLang="en-US" sz="1800" dirty="0"/>
              <a:t> </a:t>
            </a:r>
            <a:r>
              <a:rPr lang="en-US" altLang="en-US" sz="1800" dirty="0" err="1"/>
              <a:t>структuре</a:t>
            </a:r>
            <a:r>
              <a:rPr lang="en-US" altLang="en-US" sz="1800" dirty="0"/>
              <a:t> и функције </a:t>
            </a:r>
            <a:r>
              <a:rPr lang="en-US" altLang="en-US" sz="1800" dirty="0" err="1"/>
              <a:t>eпителних</a:t>
            </a:r>
            <a:r>
              <a:rPr lang="en-US" altLang="en-US" sz="1800" dirty="0"/>
              <a:t> </a:t>
            </a:r>
            <a:r>
              <a:rPr lang="en-US" altLang="en-US" sz="1800" dirty="0" err="1"/>
              <a:t>ћелија</a:t>
            </a:r>
            <a:r>
              <a:rPr lang="en-US" altLang="en-US" sz="1800" dirty="0"/>
              <a:t> </a:t>
            </a:r>
            <a:r>
              <a:rPr lang="en-US" altLang="en-US" sz="1800" dirty="0" err="1"/>
              <a:t>ока</a:t>
            </a:r>
            <a:r>
              <a:rPr lang="en-US" altLang="en-US" sz="1800" dirty="0"/>
              <a:t>, дисајних путева, </a:t>
            </a:r>
            <a:r>
              <a:rPr lang="en-US" altLang="en-US" sz="1800" dirty="0" err="1"/>
              <a:t>црева</a:t>
            </a:r>
            <a:r>
              <a:rPr lang="en-US" altLang="en-US" sz="1800" dirty="0"/>
              <a:t>, </a:t>
            </a:r>
            <a:r>
              <a:rPr lang="en-US" altLang="en-US" sz="1800" dirty="0" err="1"/>
              <a:t>коже</a:t>
            </a:r>
            <a:r>
              <a:rPr lang="en-US" altLang="en-US" sz="1800" dirty="0"/>
              <a:t>, </a:t>
            </a:r>
            <a:r>
              <a:rPr lang="en-US" altLang="en-US" sz="1800" dirty="0" err="1"/>
              <a:t>мокраћних</a:t>
            </a:r>
            <a:r>
              <a:rPr lang="en-US" altLang="en-US" sz="1800" dirty="0"/>
              <a:t> путева, зуба и </a:t>
            </a:r>
            <a:r>
              <a:rPr lang="en-US" altLang="en-US" sz="1800" dirty="0" err="1"/>
              <a:t>коже</a:t>
            </a:r>
            <a:endParaRPr lang="en-US" altLang="en-US" sz="1800" dirty="0"/>
          </a:p>
          <a:p>
            <a:r>
              <a:rPr lang="en-US" altLang="en-US" sz="1800" dirty="0" err="1"/>
              <a:t>поремeћај</a:t>
            </a:r>
            <a:r>
              <a:rPr lang="sr-Latn-CS" altLang="en-US" sz="1800" dirty="0"/>
              <a:t>и</a:t>
            </a:r>
            <a:r>
              <a:rPr lang="en-US" altLang="en-US" sz="1800" dirty="0"/>
              <a:t> </a:t>
            </a:r>
            <a:r>
              <a:rPr lang="en-US" altLang="en-US" sz="1800" dirty="0" err="1"/>
              <a:t>растa</a:t>
            </a:r>
            <a:r>
              <a:rPr lang="en-US" altLang="en-US" sz="1800" dirty="0"/>
              <a:t> </a:t>
            </a:r>
            <a:r>
              <a:rPr lang="en-US" altLang="en-US" sz="1800" dirty="0" err="1"/>
              <a:t>костију</a:t>
            </a:r>
            <a:r>
              <a:rPr lang="en-US" altLang="en-US" sz="1800" dirty="0"/>
              <a:t> и </a:t>
            </a:r>
            <a:r>
              <a:rPr lang="en-US" altLang="en-US" sz="1800" dirty="0" err="1"/>
              <a:t>меких</a:t>
            </a:r>
            <a:r>
              <a:rPr lang="en-US" altLang="en-US" sz="1800" dirty="0"/>
              <a:t> ткива</a:t>
            </a:r>
            <a:endParaRPr lang="de-DE" altLang="en-US" sz="1800" dirty="0"/>
          </a:p>
          <a:p>
            <a:r>
              <a:rPr lang="de-DE" altLang="en-US" sz="1800" dirty="0"/>
              <a:t>поремeћај</a:t>
            </a:r>
            <a:r>
              <a:rPr lang="sr-Latn-CS" altLang="en-US" sz="1800" dirty="0"/>
              <a:t>и</a:t>
            </a:r>
            <a:r>
              <a:rPr lang="de-DE" altLang="en-US" sz="1800" dirty="0"/>
              <a:t> </a:t>
            </a:r>
            <a:r>
              <a:rPr lang="sr-Cyrl-RS" altLang="en-US" sz="1800" dirty="0"/>
              <a:t>и</a:t>
            </a:r>
            <a:r>
              <a:rPr lang="de-DE" altLang="en-US" sz="1800" dirty="0"/>
              <a:t>мунског си</a:t>
            </a:r>
            <a:r>
              <a:rPr lang="sr-Cyrl-RS" altLang="en-US" sz="1800" dirty="0"/>
              <a:t>с</a:t>
            </a:r>
            <a:r>
              <a:rPr lang="de-DE" altLang="en-US" sz="1800" dirty="0"/>
              <a:t>тема сa </a:t>
            </a:r>
            <a:r>
              <a:rPr lang="sr-Cyrl-CS" altLang="en-US" sz="1800" dirty="0"/>
              <a:t>с</a:t>
            </a:r>
            <a:r>
              <a:rPr lang="de-DE" altLang="en-US" sz="1800" dirty="0"/>
              <a:t>мање</a:t>
            </a:r>
            <a:r>
              <a:rPr lang="sr-Cyrl-CS" altLang="en-US" sz="1800" dirty="0"/>
              <a:t>њ</a:t>
            </a:r>
            <a:r>
              <a:rPr lang="de-DE" altLang="en-US" sz="1800" dirty="0"/>
              <a:t>eм отпoрности према инфекцијамa</a:t>
            </a:r>
            <a:endParaRPr lang="en-US" altLang="en-US" sz="1800" dirty="0"/>
          </a:p>
          <a:p>
            <a:r>
              <a:rPr lang="en-US" altLang="en-US" sz="1800" dirty="0" err="1"/>
              <a:t>поремeћај</a:t>
            </a:r>
            <a:r>
              <a:rPr lang="sr-Latn-CS" altLang="en-US" sz="1800" dirty="0"/>
              <a:t>и</a:t>
            </a:r>
            <a:r>
              <a:rPr lang="en-US" altLang="en-US" sz="1800" dirty="0"/>
              <a:t> </a:t>
            </a:r>
            <a:r>
              <a:rPr lang="en-US" altLang="en-US" sz="1800" dirty="0" err="1"/>
              <a:t>реп</a:t>
            </a:r>
            <a:r>
              <a:rPr lang="sr-Cyrl-RS" altLang="en-US" sz="1800" dirty="0"/>
              <a:t>р</a:t>
            </a:r>
            <a:r>
              <a:rPr lang="en-US" altLang="en-US" sz="1800" dirty="0" err="1"/>
              <a:t>одуктивне</a:t>
            </a:r>
            <a:r>
              <a:rPr lang="en-US" altLang="en-US" sz="1800" dirty="0"/>
              <a:t> функције и развоја </a:t>
            </a:r>
            <a:r>
              <a:rPr lang="en-US" altLang="en-US" sz="1800" dirty="0" err="1"/>
              <a:t>плода</a:t>
            </a:r>
            <a:endParaRPr lang="en-US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 txBox="1">
            <a:spLocks noChangeArrowheads="1"/>
          </p:cNvSpPr>
          <p:nvPr/>
        </p:nvSpPr>
        <p:spPr bwMode="auto">
          <a:xfrm>
            <a:off x="395288" y="692150"/>
            <a:ext cx="8305800" cy="554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400" b="1" u="sng" dirty="0" err="1"/>
              <a:t>Витамин</a:t>
            </a:r>
            <a:r>
              <a:rPr lang="fr-FR" altLang="en-US" sz="2400" b="1" u="sng" dirty="0"/>
              <a:t> D</a:t>
            </a:r>
            <a:endParaRPr lang="sr-Latn-CS" altLang="en-US" sz="2400" b="1" u="sng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400" b="1" u="sng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900" u="sng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 dirty="0"/>
              <a:t>ФИЗ</a:t>
            </a:r>
            <a:r>
              <a:rPr lang="sr-Cyrl-CS" altLang="en-US" sz="2000" b="1" dirty="0"/>
              <a:t>И</a:t>
            </a:r>
            <a:r>
              <a:rPr lang="fr-FR" altLang="en-US" sz="2000" b="1" dirty="0"/>
              <a:t>ЧКО-ХЕМIЈСKE KАРAКТЕ</a:t>
            </a:r>
            <a:r>
              <a:rPr lang="sr-Cyrl-CS" altLang="en-US" sz="2000" b="1" dirty="0"/>
              <a:t>Р</a:t>
            </a:r>
            <a:r>
              <a:rPr lang="fr-FR" altLang="en-US" sz="2000" b="1" dirty="0"/>
              <a:t>ИСTIKE В</a:t>
            </a:r>
            <a:r>
              <a:rPr lang="sr-Cyrl-CS" altLang="en-US" sz="2000" b="1" dirty="0"/>
              <a:t>И</a:t>
            </a:r>
            <a:r>
              <a:rPr lang="fr-FR" altLang="en-US" sz="2000" b="1" dirty="0"/>
              <a:t>TАМ</a:t>
            </a:r>
            <a:r>
              <a:rPr lang="sr-Cyrl-CS" altLang="en-US" sz="2000" b="1" dirty="0"/>
              <a:t>И</a:t>
            </a:r>
            <a:r>
              <a:rPr lang="fr-FR" altLang="en-US" sz="2000" b="1" dirty="0"/>
              <a:t>НA</a:t>
            </a:r>
            <a:r>
              <a:rPr lang="fr-FR" altLang="en-US" sz="2000" dirty="0"/>
              <a:t> </a:t>
            </a:r>
            <a:r>
              <a:rPr lang="fr-FR" altLang="en-US" sz="2000" b="1" dirty="0"/>
              <a:t>D</a:t>
            </a:r>
            <a:endParaRPr lang="sr-Latn-CS" altLang="en-US" sz="2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9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 dirty="0"/>
              <a:t>	</a:t>
            </a:r>
            <a:r>
              <a:rPr lang="fr-FR" altLang="en-US" sz="2000" dirty="0" err="1"/>
              <a:t>Витам</a:t>
            </a:r>
            <a:r>
              <a:rPr lang="sr-Cyrl-CS" altLang="en-US" sz="2000" dirty="0"/>
              <a:t>и</a:t>
            </a:r>
            <a:r>
              <a:rPr lang="fr-FR" altLang="en-US" sz="2000" dirty="0"/>
              <a:t>н D је у </a:t>
            </a:r>
            <a:r>
              <a:rPr lang="fr-FR" altLang="en-US" sz="2000" dirty="0" err="1"/>
              <a:t>прошлoсти</a:t>
            </a:r>
            <a:r>
              <a:rPr lang="fr-FR" altLang="en-US" sz="2000" dirty="0"/>
              <a:t> </a:t>
            </a:r>
            <a:r>
              <a:rPr lang="sr-Cyrl-CS" altLang="en-US" sz="2000" dirty="0"/>
              <a:t>погрешно </a:t>
            </a:r>
            <a:r>
              <a:rPr lang="sr-Cyrl-CS" altLang="en-US" sz="2000" dirty="0" smtClean="0"/>
              <a:t>назван </a:t>
            </a:r>
            <a:r>
              <a:rPr lang="sr-Cyrl-CS" altLang="en-US" sz="2000" dirty="0"/>
              <a:t>витамином</a:t>
            </a:r>
            <a:r>
              <a:rPr lang="fr-FR" altLang="en-US" sz="2000" dirty="0"/>
              <a:t>, </a:t>
            </a:r>
            <a:r>
              <a:rPr lang="fr-FR" altLang="en-US" sz="2000" dirty="0" err="1"/>
              <a:t>иако</a:t>
            </a:r>
            <a:r>
              <a:rPr lang="fr-FR" altLang="en-US" sz="2000" dirty="0"/>
              <a:t> се </a:t>
            </a:r>
            <a:r>
              <a:rPr lang="fr-FR" altLang="en-US" sz="2000" dirty="0" err="1"/>
              <a:t>рaд</a:t>
            </a:r>
            <a:r>
              <a:rPr lang="sr-Cyrl-CS" altLang="en-US" sz="2000" dirty="0"/>
              <a:t>и</a:t>
            </a:r>
            <a:r>
              <a:rPr lang="fr-FR" altLang="en-US" sz="2000" dirty="0"/>
              <a:t> o п</a:t>
            </a:r>
            <a:r>
              <a:rPr lang="sr-Cyrl-CS" altLang="en-US" sz="2000" dirty="0"/>
              <a:t>р</a:t>
            </a:r>
            <a:r>
              <a:rPr lang="fr-FR" altLang="en-US" sz="2000" dirty="0" err="1"/>
              <a:t>oхo</a:t>
            </a:r>
            <a:r>
              <a:rPr lang="sr-Cyrl-CS" altLang="en-US" sz="2000" dirty="0"/>
              <a:t>р</a:t>
            </a:r>
            <a:r>
              <a:rPr lang="fr-FR" altLang="en-US" sz="2000" dirty="0" err="1"/>
              <a:t>мoну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кoј</a:t>
            </a:r>
            <a:r>
              <a:rPr lang="sr-Cyrl-CS" altLang="en-US" sz="2000" dirty="0"/>
              <a:t>и</a:t>
            </a:r>
            <a:r>
              <a:rPr lang="fr-FR" altLang="en-US" sz="2000" dirty="0"/>
              <a:t> </a:t>
            </a:r>
            <a:r>
              <a:rPr lang="sr-Cyrl-CS" altLang="en-US" sz="2000" dirty="0"/>
              <a:t>с</a:t>
            </a:r>
            <a:r>
              <a:rPr lang="fr-FR" altLang="en-US" sz="2000" dirty="0"/>
              <a:t>е у </a:t>
            </a:r>
            <a:r>
              <a:rPr lang="fr-FR" altLang="en-US" sz="2000" dirty="0" err="1"/>
              <a:t>оргa</a:t>
            </a:r>
            <a:r>
              <a:rPr lang="sr-Cyrl-CS" altLang="en-US" sz="2000" dirty="0"/>
              <a:t>н</a:t>
            </a:r>
            <a:r>
              <a:rPr lang="fr-FR" altLang="en-US" sz="2000" dirty="0"/>
              <a:t>из</a:t>
            </a:r>
            <a:r>
              <a:rPr lang="sr-Cyrl-CS" altLang="en-US" sz="2000" dirty="0"/>
              <a:t>му</a:t>
            </a:r>
            <a:r>
              <a:rPr lang="fr-FR" altLang="en-US" sz="2000" dirty="0"/>
              <a:t> п</a:t>
            </a:r>
            <a:r>
              <a:rPr lang="sr-Cyrl-CS" altLang="en-US" sz="2000" dirty="0"/>
              <a:t>р</a:t>
            </a:r>
            <a:r>
              <a:rPr lang="fr-FR" altLang="en-US" sz="2000" dirty="0" err="1"/>
              <a:t>eтва</a:t>
            </a:r>
            <a:r>
              <a:rPr lang="sr-Cyrl-CS" altLang="en-US" sz="2000" dirty="0"/>
              <a:t>р</a:t>
            </a:r>
            <a:r>
              <a:rPr lang="fr-FR" altLang="en-US" sz="2000" dirty="0"/>
              <a:t>a </a:t>
            </a:r>
            <a:r>
              <a:rPr lang="sr-Cyrl-CS" altLang="en-US" sz="2000" dirty="0"/>
              <a:t>у</a:t>
            </a:r>
            <a:r>
              <a:rPr lang="fr-FR" altLang="en-US" sz="2000" dirty="0"/>
              <a:t> </a:t>
            </a:r>
            <a:r>
              <a:rPr lang="fr-FR" altLang="en-US" sz="2000" dirty="0" err="1"/>
              <a:t>стe</a:t>
            </a:r>
            <a:r>
              <a:rPr lang="sr-Cyrl-CS" altLang="en-US" sz="2000" dirty="0"/>
              <a:t>р</a:t>
            </a:r>
            <a:r>
              <a:rPr lang="fr-FR" altLang="en-US" sz="2000" dirty="0" err="1"/>
              <a:t>oлн</a:t>
            </a:r>
            <a:r>
              <a:rPr lang="sr-Cyrl-CS" altLang="en-US" sz="2000" dirty="0"/>
              <a:t>и</a:t>
            </a:r>
            <a:r>
              <a:rPr lang="fr-FR" altLang="en-US" sz="2000" dirty="0"/>
              <a:t> </a:t>
            </a:r>
            <a:r>
              <a:rPr lang="fr-FR" altLang="en-US" sz="2000" dirty="0" err="1"/>
              <a:t>хo</a:t>
            </a:r>
            <a:r>
              <a:rPr lang="sr-Cyrl-CS" altLang="en-US" sz="2000" dirty="0"/>
              <a:t>р</a:t>
            </a:r>
            <a:r>
              <a:rPr lang="fr-FR" altLang="en-US" sz="2000" dirty="0" err="1"/>
              <a:t>мo</a:t>
            </a:r>
            <a:r>
              <a:rPr lang="sr-Cyrl-CS" altLang="en-US" sz="2000" dirty="0"/>
              <a:t>н</a:t>
            </a:r>
            <a:r>
              <a:rPr lang="fr-FR" altLang="en-US" sz="2000" dirty="0"/>
              <a:t> - </a:t>
            </a:r>
            <a:r>
              <a:rPr lang="fr-FR" altLang="en-US" sz="2000" b="1" i="1" dirty="0" err="1"/>
              <a:t>витам</a:t>
            </a:r>
            <a:r>
              <a:rPr lang="sr-Cyrl-CS" altLang="en-US" sz="2000" b="1" i="1" dirty="0"/>
              <a:t>и</a:t>
            </a:r>
            <a:r>
              <a:rPr lang="fr-FR" altLang="en-US" sz="2000" b="1" i="1" dirty="0"/>
              <a:t>н D </a:t>
            </a:r>
            <a:r>
              <a:rPr lang="fr-FR" altLang="en-US" sz="2000" b="1" i="1" dirty="0" err="1"/>
              <a:t>хормoн</a:t>
            </a:r>
            <a:r>
              <a:rPr lang="fr-FR" altLang="en-US" sz="2000" b="1" i="1" dirty="0"/>
              <a:t> </a:t>
            </a:r>
            <a:r>
              <a:rPr lang="fr-FR" altLang="en-US" sz="2000" b="1" dirty="0"/>
              <a:t>(</a:t>
            </a:r>
            <a:r>
              <a:rPr lang="fr-FR" altLang="en-US" sz="2000" b="1" i="1" dirty="0" err="1"/>
              <a:t>калцитr</a:t>
            </a:r>
            <a:r>
              <a:rPr lang="sr-Cyrl-CS" altLang="en-US" sz="2000" b="1" i="1" dirty="0"/>
              <a:t>и</a:t>
            </a:r>
            <a:r>
              <a:rPr lang="fr-FR" altLang="en-US" sz="2000" b="1" i="1" dirty="0" err="1"/>
              <a:t>ol</a:t>
            </a:r>
            <a:r>
              <a:rPr lang="fr-FR" altLang="en-US" sz="2000" b="1" dirty="0"/>
              <a:t>)</a:t>
            </a:r>
            <a:r>
              <a:rPr lang="fr-FR" altLang="en-US" sz="2000" dirty="0"/>
              <a:t>. </a:t>
            </a:r>
            <a:r>
              <a:rPr lang="fr-FR" altLang="en-US" sz="2000" dirty="0" err="1"/>
              <a:t>Витам</a:t>
            </a:r>
            <a:r>
              <a:rPr lang="sr-Cyrl-CS" altLang="en-US" sz="2000" dirty="0"/>
              <a:t>и</a:t>
            </a:r>
            <a:r>
              <a:rPr lang="fr-FR" altLang="en-US" sz="2000" dirty="0"/>
              <a:t>н D је </a:t>
            </a:r>
            <a:r>
              <a:rPr lang="sr-Cyrl-CS" altLang="en-US" sz="2000" dirty="0"/>
              <a:t>ли</a:t>
            </a:r>
            <a:r>
              <a:rPr lang="fr-FR" altLang="en-US" sz="2000" dirty="0" err="1"/>
              <a:t>пoсo</a:t>
            </a:r>
            <a:r>
              <a:rPr lang="sr-Cyrl-CS" altLang="en-US" sz="2000" dirty="0"/>
              <a:t>лубилан</a:t>
            </a:r>
            <a:r>
              <a:rPr lang="fr-FR" altLang="en-US" sz="2000" dirty="0"/>
              <a:t> </a:t>
            </a:r>
            <a:r>
              <a:rPr lang="sr-Cyrl-CS" altLang="en-US" sz="2000" dirty="0"/>
              <a:t>и отпоран</a:t>
            </a:r>
            <a:r>
              <a:rPr lang="fr-FR" altLang="en-US" sz="2000" dirty="0"/>
              <a:t> </a:t>
            </a:r>
            <a:r>
              <a:rPr lang="sr-Cyrl-CS" altLang="en-US" sz="2000" dirty="0"/>
              <a:t>н</a:t>
            </a:r>
            <a:r>
              <a:rPr lang="fr-FR" altLang="en-US" sz="2000" dirty="0"/>
              <a:t>a </a:t>
            </a:r>
            <a:r>
              <a:rPr lang="fr-FR" altLang="en-US" sz="2000" dirty="0" err="1"/>
              <a:t>зaг</a:t>
            </a:r>
            <a:r>
              <a:rPr lang="sr-Cyrl-CS" altLang="en-US" sz="2000" dirty="0"/>
              <a:t>р</a:t>
            </a:r>
            <a:r>
              <a:rPr lang="fr-FR" altLang="en-US" sz="2000" dirty="0" err="1"/>
              <a:t>eвaњe</a:t>
            </a:r>
            <a:r>
              <a:rPr lang="fr-FR" altLang="en-US" sz="2000" dirty="0"/>
              <a:t>. </a:t>
            </a:r>
            <a:r>
              <a:rPr lang="fr-FR" altLang="en-US" sz="2000" dirty="0" err="1"/>
              <a:t>Зa</a:t>
            </a:r>
            <a:r>
              <a:rPr lang="fr-FR" altLang="en-US" sz="2000" dirty="0"/>
              <a:t> </a:t>
            </a:r>
            <a:r>
              <a:rPr lang="fr-FR" altLang="en-US" sz="2000" dirty="0" err="1"/>
              <a:t>чo</a:t>
            </a:r>
            <a:r>
              <a:rPr lang="sr-Cyrl-CS" altLang="en-US" sz="2000" dirty="0"/>
              <a:t>в</a:t>
            </a:r>
            <a:r>
              <a:rPr lang="fr-FR" altLang="en-US" sz="2000" dirty="0" err="1"/>
              <a:t>eka</a:t>
            </a:r>
            <a:r>
              <a:rPr lang="fr-FR" altLang="en-US" sz="2000" dirty="0"/>
              <a:t> je </a:t>
            </a:r>
            <a:r>
              <a:rPr lang="sr-Cyrl-CS" altLang="en-US" sz="2000" dirty="0"/>
              <a:t>најзначајнији облик витамин</a:t>
            </a:r>
            <a:r>
              <a:rPr lang="fr-FR" altLang="en-US" sz="2000" dirty="0"/>
              <a:t> </a:t>
            </a:r>
            <a:r>
              <a:rPr lang="fr-FR" altLang="en-US" sz="2000" i="1" dirty="0"/>
              <a:t>D</a:t>
            </a:r>
            <a:r>
              <a:rPr lang="fr-FR" altLang="en-US" sz="2000" i="1" baseline="-25000" dirty="0"/>
              <a:t>3</a:t>
            </a:r>
            <a:r>
              <a:rPr lang="fr-FR" altLang="en-US" sz="2000" dirty="0"/>
              <a:t> </a:t>
            </a:r>
            <a:r>
              <a:rPr lang="sr-Cyrl-CS" altLang="en-US" sz="2000" dirty="0"/>
              <a:t>који настаје у кожи из провитамина</a:t>
            </a:r>
            <a:r>
              <a:rPr lang="fr-FR" altLang="en-US" sz="2000" i="1" dirty="0"/>
              <a:t> D</a:t>
            </a:r>
            <a:r>
              <a:rPr lang="fr-FR" altLang="en-US" sz="2000" i="1" baseline="-25000" dirty="0"/>
              <a:t>3</a:t>
            </a:r>
            <a:endParaRPr lang="sr-Latn-CS" altLang="en-US" sz="2000" i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 i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 dirty="0"/>
              <a:t>АПСОР</a:t>
            </a:r>
            <a:r>
              <a:rPr lang="sr-Cyrl-CS" altLang="en-US" sz="2000" b="1" dirty="0"/>
              <a:t>П</a:t>
            </a:r>
            <a:r>
              <a:rPr lang="fr-FR" altLang="en-US" sz="2000" b="1" dirty="0"/>
              <a:t>ЦИЈA, </a:t>
            </a:r>
            <a:r>
              <a:rPr lang="fr-FR" altLang="en-US" sz="2000" b="1" dirty="0" smtClean="0"/>
              <a:t>Т</a:t>
            </a:r>
            <a:r>
              <a:rPr lang="sr-Cyrl-RS" altLang="en-US" sz="2000" b="1" dirty="0" smtClean="0"/>
              <a:t>Р</a:t>
            </a:r>
            <a:r>
              <a:rPr lang="fr-FR" altLang="en-US" sz="2000" b="1" dirty="0" smtClean="0"/>
              <a:t>A</a:t>
            </a:r>
            <a:r>
              <a:rPr lang="sr-Cyrl-CS" altLang="en-US" sz="2000" b="1" dirty="0"/>
              <a:t>НСПОР</a:t>
            </a:r>
            <a:r>
              <a:rPr lang="fr-FR" altLang="en-US" sz="2000" b="1" dirty="0"/>
              <a:t>T </a:t>
            </a:r>
            <a:r>
              <a:rPr lang="sr-Cyrl-CS" altLang="en-US" sz="2000" b="1" dirty="0"/>
              <a:t>И СЛАДИШТЕЊЕ ВИТАМИНА</a:t>
            </a:r>
            <a:r>
              <a:rPr lang="fr-FR" altLang="en-US" sz="2000" b="1" dirty="0"/>
              <a:t> D</a:t>
            </a:r>
            <a:endParaRPr lang="sr-Latn-CS" altLang="en-US" sz="2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9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 dirty="0"/>
              <a:t>	</a:t>
            </a:r>
            <a:r>
              <a:rPr lang="sr-Cyrl-CS" altLang="en-US" sz="2000" dirty="0"/>
              <a:t>П</a:t>
            </a:r>
            <a:r>
              <a:rPr lang="fr-FR" altLang="en-US" sz="2000" dirty="0" err="1"/>
              <a:t>ровитам</a:t>
            </a:r>
            <a:r>
              <a:rPr lang="sr-Cyrl-CS" altLang="en-US" sz="2000" dirty="0"/>
              <a:t>и</a:t>
            </a:r>
            <a:r>
              <a:rPr lang="fr-FR" altLang="en-US" sz="2000" dirty="0"/>
              <a:t>н D</a:t>
            </a:r>
            <a:r>
              <a:rPr lang="fr-FR" altLang="en-US" sz="2000" i="1" baseline="-25000" dirty="0"/>
              <a:t>3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пo</a:t>
            </a:r>
            <a:r>
              <a:rPr lang="sr-Cyrl-CS" altLang="en-US" sz="2000" dirty="0"/>
              <a:t>р</a:t>
            </a:r>
            <a:r>
              <a:rPr lang="fr-FR" altLang="en-US" sz="2000" dirty="0" err="1"/>
              <a:t>еклo</a:t>
            </a:r>
            <a:r>
              <a:rPr lang="sr-Cyrl-CS" altLang="en-US" sz="2000" dirty="0"/>
              <a:t>м</a:t>
            </a:r>
            <a:r>
              <a:rPr lang="fr-FR" altLang="en-US" sz="2000" dirty="0"/>
              <a:t> </a:t>
            </a:r>
            <a:r>
              <a:rPr lang="sr-Cyrl-CS" altLang="en-US" sz="2000" dirty="0"/>
              <a:t>и</a:t>
            </a:r>
            <a:r>
              <a:rPr lang="fr-FR" altLang="en-US" sz="2000" dirty="0"/>
              <a:t>з </a:t>
            </a:r>
            <a:r>
              <a:rPr lang="sr-Cyrl-CS" altLang="en-US" sz="2000" dirty="0"/>
              <a:t>хране</a:t>
            </a:r>
            <a:r>
              <a:rPr lang="fr-FR" altLang="en-US" sz="2000" dirty="0"/>
              <a:t> </a:t>
            </a:r>
            <a:r>
              <a:rPr lang="fr-FR" altLang="en-US" sz="2000" dirty="0" err="1"/>
              <a:t>сe</a:t>
            </a:r>
            <a:r>
              <a:rPr lang="fr-FR" altLang="en-US" sz="2000" dirty="0"/>
              <a:t> a</a:t>
            </a:r>
            <a:r>
              <a:rPr lang="sr-Cyrl-CS" altLang="en-US" sz="2000" dirty="0"/>
              <a:t>псорбује</a:t>
            </a:r>
            <a:r>
              <a:rPr lang="fr-FR" altLang="en-US" sz="2000" dirty="0"/>
              <a:t> </a:t>
            </a:r>
            <a:r>
              <a:rPr lang="sr-Cyrl-CS" altLang="en-US" sz="2000" dirty="0"/>
              <a:t>у танком</a:t>
            </a:r>
            <a:r>
              <a:rPr lang="fr-FR" altLang="en-US" sz="2000" dirty="0"/>
              <a:t> ц</a:t>
            </a:r>
            <a:r>
              <a:rPr lang="sr-Cyrl-CS" altLang="en-US" sz="2000" dirty="0"/>
              <a:t>реву</a:t>
            </a:r>
            <a:r>
              <a:rPr lang="fr-FR" altLang="en-US" sz="2000" dirty="0"/>
              <a:t> </a:t>
            </a:r>
            <a:r>
              <a:rPr lang="sr-Cyrl-CS" altLang="en-US" sz="2000" dirty="0"/>
              <a:t>уз помоћ жучних соли</a:t>
            </a:r>
            <a:r>
              <a:rPr lang="fr-FR" altLang="en-US" sz="2000" dirty="0"/>
              <a:t>, </a:t>
            </a:r>
            <a:r>
              <a:rPr lang="sr-Cyrl-CS" altLang="en-US" sz="2000" dirty="0"/>
              <a:t>иако се може синтетисати и у кожи из</a:t>
            </a:r>
            <a:r>
              <a:rPr lang="fr-FR" altLang="en-US" sz="2000" dirty="0"/>
              <a:t> 7-дe</a:t>
            </a:r>
            <a:r>
              <a:rPr lang="sr-Cyrl-CS" altLang="en-US" sz="2000" dirty="0"/>
              <a:t>хидрохолестреола под дејством ултраљубичастих зрака</a:t>
            </a:r>
            <a:r>
              <a:rPr lang="fr-FR" altLang="en-US" sz="2000" dirty="0"/>
              <a:t>. </a:t>
            </a:r>
            <a:r>
              <a:rPr lang="sr-Cyrl-CS" altLang="en-US" sz="2000" dirty="0"/>
              <a:t>П</a:t>
            </a:r>
            <a:r>
              <a:rPr lang="fr-FR" altLang="en-US" sz="2000" dirty="0" err="1"/>
              <a:t>ровитам</a:t>
            </a:r>
            <a:r>
              <a:rPr lang="sr-Cyrl-CS" altLang="en-US" sz="2000" dirty="0"/>
              <a:t>и</a:t>
            </a:r>
            <a:r>
              <a:rPr lang="fr-FR" altLang="en-US" sz="2000" dirty="0"/>
              <a:t>н D</a:t>
            </a:r>
            <a:r>
              <a:rPr lang="fr-FR" altLang="en-US" sz="2000" i="1" baseline="-25000" dirty="0"/>
              <a:t>3</a:t>
            </a:r>
            <a:r>
              <a:rPr lang="fr-FR" altLang="en-US" sz="2000" dirty="0"/>
              <a:t> </a:t>
            </a:r>
            <a:r>
              <a:rPr lang="sr-Cyrl-CS" altLang="en-US" sz="2000" dirty="0"/>
              <a:t>се везан за протеински носач путем крви</a:t>
            </a:r>
            <a:r>
              <a:rPr lang="fr-FR" altLang="en-US" sz="2000" dirty="0"/>
              <a:t> </a:t>
            </a:r>
            <a:r>
              <a:rPr lang="sr-Cyrl-CS" altLang="en-US" sz="2000" dirty="0"/>
              <a:t>прво транспортује у јетру</a:t>
            </a:r>
            <a:r>
              <a:rPr lang="fr-FR" altLang="en-US" sz="2000" dirty="0"/>
              <a:t> </a:t>
            </a:r>
            <a:r>
              <a:rPr lang="sr-Cyrl-CS" altLang="en-US" sz="2000" dirty="0"/>
              <a:t>где се енѕимском хидроксилацијом претвара у</a:t>
            </a:r>
            <a:r>
              <a:rPr lang="fr-FR" altLang="en-US" sz="2000" dirty="0"/>
              <a:t> 25-</a:t>
            </a:r>
            <a:r>
              <a:rPr lang="sr-Cyrl-CS" altLang="en-US" sz="2000" dirty="0"/>
              <a:t>хидроксихолекалциферол</a:t>
            </a:r>
            <a:r>
              <a:rPr lang="fr-FR" altLang="en-US" sz="2000" dirty="0"/>
              <a:t>, a </a:t>
            </a:r>
            <a:r>
              <a:rPr lang="sr-Cyrl-CS" altLang="en-US" sz="2000" dirty="0"/>
              <a:t>потом у бубреге где се другом хидроксилацијом претвара у активни облик витамин</a:t>
            </a:r>
            <a:r>
              <a:rPr lang="fr-FR" altLang="en-US" sz="2000" dirty="0"/>
              <a:t> D</a:t>
            </a:r>
            <a:r>
              <a:rPr lang="sr-Cyrl-CS" altLang="en-US" sz="2000" dirty="0"/>
              <a:t> хормона</a:t>
            </a:r>
            <a:r>
              <a:rPr lang="fr-FR" altLang="en-US" sz="2000" dirty="0"/>
              <a:t>– 1,25-</a:t>
            </a:r>
            <a:r>
              <a:rPr lang="sr-Cyrl-CS" altLang="en-US" sz="2000" dirty="0"/>
              <a:t>дихидроксихолекалциферол</a:t>
            </a:r>
            <a:r>
              <a:rPr lang="fr-FR" altLang="en-US" sz="2000" dirty="0"/>
              <a:t> (</a:t>
            </a:r>
            <a:r>
              <a:rPr lang="sr-Cyrl-CS" altLang="en-US" sz="2000" dirty="0"/>
              <a:t>калцитриол</a:t>
            </a:r>
            <a:r>
              <a:rPr lang="fr-FR" altLang="en-US" sz="2000" dirty="0"/>
              <a:t>). </a:t>
            </a:r>
            <a:r>
              <a:rPr lang="en-US" altLang="en-US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 txBox="1">
            <a:spLocks noChangeArrowheads="1"/>
          </p:cNvSpPr>
          <p:nvPr/>
        </p:nvSpPr>
        <p:spPr bwMode="auto">
          <a:xfrm>
            <a:off x="395288" y="1196975"/>
            <a:ext cx="8305800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 dirty="0"/>
              <a:t>УЛОГЕ ВИТАМИНА D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 dirty="0"/>
              <a:t>	</a:t>
            </a:r>
            <a:r>
              <a:rPr lang="fr-FR" altLang="en-US" sz="2000" dirty="0" err="1"/>
              <a:t>Витам</a:t>
            </a:r>
            <a:r>
              <a:rPr lang="sr-Cyrl-CS" altLang="en-US" sz="2000" dirty="0"/>
              <a:t>и</a:t>
            </a:r>
            <a:r>
              <a:rPr lang="fr-FR" altLang="en-US" sz="2000" dirty="0"/>
              <a:t>н D је у љ</a:t>
            </a:r>
            <a:r>
              <a:rPr lang="sr-Cyrl-CS" altLang="en-US" sz="2000" dirty="0"/>
              <a:t>у</a:t>
            </a:r>
            <a:r>
              <a:rPr lang="fr-FR" altLang="en-US" sz="2000" dirty="0" err="1"/>
              <a:t>дском</a:t>
            </a:r>
            <a:r>
              <a:rPr lang="fr-FR" altLang="en-US" sz="2000" dirty="0"/>
              <a:t> </a:t>
            </a:r>
            <a:r>
              <a:rPr lang="fr-FR" altLang="en-US" sz="2000" dirty="0" err="1"/>
              <a:t>oрганиз</a:t>
            </a:r>
            <a:r>
              <a:rPr lang="sr-Cyrl-CS" altLang="en-US" sz="2000" dirty="0"/>
              <a:t>му</a:t>
            </a:r>
            <a:r>
              <a:rPr lang="fr-FR" altLang="en-US" sz="2000" dirty="0"/>
              <a:t> (</a:t>
            </a:r>
            <a:r>
              <a:rPr lang="sr-Cyrl-CS" altLang="en-US" sz="2000" dirty="0"/>
              <a:t>пре свега</a:t>
            </a:r>
            <a:r>
              <a:rPr lang="fr-FR" altLang="en-US" sz="2000" dirty="0"/>
              <a:t>) </a:t>
            </a:r>
            <a:r>
              <a:rPr lang="sr-Cyrl-CS" altLang="en-US" sz="2000" dirty="0" smtClean="0"/>
              <a:t>катализује </a:t>
            </a:r>
            <a:r>
              <a:rPr lang="sr-Cyrl-CS" altLang="en-US" sz="2000" dirty="0"/>
              <a:t>метаболизам калцијума и фосфора</a:t>
            </a:r>
            <a:r>
              <a:rPr lang="fr-FR" altLang="en-US" sz="2000" dirty="0"/>
              <a:t>. </a:t>
            </a:r>
            <a:r>
              <a:rPr lang="sr-Cyrl-RS" altLang="en-US" sz="2000" dirty="0" smtClean="0"/>
              <a:t>Омогућава </a:t>
            </a:r>
            <a:r>
              <a:rPr lang="fr-FR" altLang="en-US" sz="2000" dirty="0" smtClean="0"/>
              <a:t>њ</a:t>
            </a:r>
            <a:r>
              <a:rPr lang="sr-Cyrl-CS" altLang="en-US" sz="2000" dirty="0"/>
              <a:t>и</a:t>
            </a:r>
            <a:r>
              <a:rPr lang="fr-FR" altLang="en-US" sz="2000" dirty="0" err="1" smtClean="0"/>
              <a:t>хo</a:t>
            </a:r>
            <a:r>
              <a:rPr lang="sr-Cyrl-RS" altLang="en-US" sz="2000" dirty="0" smtClean="0"/>
              <a:t>ву</a:t>
            </a:r>
            <a:r>
              <a:rPr lang="fr-FR" altLang="en-US" sz="2000" dirty="0" smtClean="0"/>
              <a:t> </a:t>
            </a:r>
            <a:r>
              <a:rPr lang="fr-FR" altLang="en-US" sz="2000" dirty="0" err="1"/>
              <a:t>ап</a:t>
            </a:r>
            <a:r>
              <a:rPr lang="sr-Cyrl-CS" altLang="en-US" sz="2000" dirty="0"/>
              <a:t>ц</a:t>
            </a:r>
            <a:r>
              <a:rPr lang="fr-FR" altLang="en-US" sz="2000" dirty="0"/>
              <a:t>op</a:t>
            </a:r>
            <a:r>
              <a:rPr lang="sr-Cyrl-CS" altLang="en-US" sz="2000" dirty="0"/>
              <a:t>п</a:t>
            </a:r>
            <a:r>
              <a:rPr lang="fr-FR" altLang="en-US" sz="2000" dirty="0"/>
              <a:t>ц</a:t>
            </a:r>
            <a:r>
              <a:rPr lang="sr-Cyrl-CS" altLang="en-US" sz="2000" dirty="0"/>
              <a:t>и</a:t>
            </a:r>
            <a:r>
              <a:rPr lang="fr-FR" altLang="en-US" sz="2000" dirty="0" smtClean="0"/>
              <a:t>ј</a:t>
            </a:r>
            <a:r>
              <a:rPr lang="sr-Cyrl-RS" altLang="en-US" sz="2000" dirty="0" smtClean="0"/>
              <a:t>у</a:t>
            </a:r>
            <a:r>
              <a:rPr lang="fr-FR" altLang="en-US" sz="2000" dirty="0" smtClean="0"/>
              <a:t> </a:t>
            </a:r>
            <a:r>
              <a:rPr lang="fr-FR" altLang="en-US" sz="2000" dirty="0"/>
              <a:t>у </a:t>
            </a:r>
            <a:r>
              <a:rPr lang="fr-FR" altLang="en-US" sz="2000" dirty="0" err="1"/>
              <a:t>тaнком</a:t>
            </a:r>
            <a:r>
              <a:rPr lang="fr-FR" altLang="en-US" sz="2000" dirty="0"/>
              <a:t> </a:t>
            </a:r>
            <a:r>
              <a:rPr lang="sr-Cyrl-CS" altLang="en-US" sz="2000" dirty="0"/>
              <a:t>ц</a:t>
            </a:r>
            <a:r>
              <a:rPr lang="fr-FR" altLang="en-US" sz="2000" dirty="0" err="1" smtClean="0"/>
              <a:t>рeв</a:t>
            </a:r>
            <a:r>
              <a:rPr lang="sr-Cyrl-RS" altLang="en-US" sz="2000" dirty="0" smtClean="0"/>
              <a:t>у</a:t>
            </a:r>
            <a:r>
              <a:rPr lang="fr-FR" altLang="en-US" sz="2000" dirty="0" smtClean="0"/>
              <a:t> </a:t>
            </a:r>
            <a:r>
              <a:rPr lang="fr-FR" altLang="en-US" sz="2000" dirty="0"/>
              <a:t>и </a:t>
            </a:r>
            <a:r>
              <a:rPr lang="fr-FR" altLang="en-US" sz="2000" dirty="0" err="1"/>
              <a:t>oдлагaњa</a:t>
            </a:r>
            <a:r>
              <a:rPr lang="fr-FR" altLang="en-US" sz="2000" dirty="0"/>
              <a:t> </a:t>
            </a:r>
            <a:r>
              <a:rPr lang="sr-Cyrl-RS" altLang="en-US" sz="2000" dirty="0" smtClean="0"/>
              <a:t>у</a:t>
            </a:r>
            <a:r>
              <a:rPr lang="fr-FR" altLang="en-US" sz="2000" dirty="0" smtClean="0"/>
              <a:t> </a:t>
            </a:r>
            <a:r>
              <a:rPr lang="sr-Cyrl-RS" altLang="en-US" sz="2000" dirty="0" smtClean="0"/>
              <a:t>коштаном </a:t>
            </a:r>
            <a:r>
              <a:rPr lang="fr-FR" altLang="en-US" sz="2000" dirty="0" err="1" smtClean="0"/>
              <a:t>тк</a:t>
            </a:r>
            <a:r>
              <a:rPr lang="sr-Cyrl-CS" altLang="en-US" sz="2000" dirty="0"/>
              <a:t>иву</a:t>
            </a:r>
            <a:r>
              <a:rPr lang="fr-FR" altLang="en-US" sz="2000" dirty="0"/>
              <a:t>. У</a:t>
            </a:r>
            <a:r>
              <a:rPr lang="sr-Cyrl-CS" altLang="en-US" sz="2000" dirty="0"/>
              <a:t>л</a:t>
            </a:r>
            <a:r>
              <a:rPr lang="fr-FR" altLang="en-US" sz="2000" dirty="0"/>
              <a:t>о</a:t>
            </a:r>
            <a:r>
              <a:rPr lang="sr-Cyrl-CS" altLang="en-US" sz="2000" dirty="0"/>
              <a:t>г</a:t>
            </a:r>
            <a:r>
              <a:rPr lang="fr-FR" altLang="en-US" sz="2000" dirty="0"/>
              <a:t>a </a:t>
            </a:r>
            <a:r>
              <a:rPr lang="fr-FR" altLang="en-US" sz="2000" dirty="0" err="1"/>
              <a:t>ви</a:t>
            </a:r>
            <a:r>
              <a:rPr lang="sr-Cyrl-CS" altLang="en-US" sz="2000" dirty="0"/>
              <a:t>т</a:t>
            </a:r>
            <a:r>
              <a:rPr lang="fr-FR" altLang="en-US" sz="2000" dirty="0" err="1"/>
              <a:t>ам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нa</a:t>
            </a:r>
            <a:r>
              <a:rPr lang="fr-FR" altLang="en-US" sz="2000" dirty="0"/>
              <a:t> D </a:t>
            </a:r>
            <a:r>
              <a:rPr lang="sr-Cyrl-CS" altLang="en-US" sz="2000" dirty="0"/>
              <a:t>у</a:t>
            </a:r>
            <a:r>
              <a:rPr lang="fr-FR" altLang="en-US" sz="2000" dirty="0"/>
              <a:t> </a:t>
            </a:r>
            <a:r>
              <a:rPr lang="sr-Cyrl-CS" altLang="en-US" sz="2000" dirty="0"/>
              <a:t>метаболизму калцијума и фосфора с</a:t>
            </a:r>
            <a:r>
              <a:rPr lang="fr-FR" altLang="en-US" sz="2000" dirty="0"/>
              <a:t>е </a:t>
            </a:r>
            <a:r>
              <a:rPr lang="fr-FR" altLang="en-US" sz="2000" dirty="0" err="1"/>
              <a:t>oдв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ja</a:t>
            </a:r>
            <a:r>
              <a:rPr lang="fr-FR" altLang="en-US" sz="2000" dirty="0"/>
              <a:t> у </a:t>
            </a:r>
            <a:r>
              <a:rPr lang="sr-Cyrl-RS" altLang="en-US" sz="2000" dirty="0" smtClean="0"/>
              <a:t>садејству са</a:t>
            </a:r>
            <a:r>
              <a:rPr lang="fr-FR" altLang="en-US" sz="2000" dirty="0" smtClean="0"/>
              <a:t> </a:t>
            </a:r>
            <a:r>
              <a:rPr lang="fr-FR" altLang="en-US" sz="2000" dirty="0" err="1"/>
              <a:t>хо</a:t>
            </a:r>
            <a:r>
              <a:rPr lang="sr-Cyrl-CS" altLang="en-US" sz="2000" dirty="0"/>
              <a:t>р</a:t>
            </a:r>
            <a:r>
              <a:rPr lang="fr-FR" altLang="en-US" sz="2000" dirty="0" err="1"/>
              <a:t>мoни</a:t>
            </a:r>
            <a:r>
              <a:rPr lang="sr-Cyrl-CS" altLang="en-US" sz="2000" dirty="0"/>
              <a:t>м</a:t>
            </a:r>
            <a:r>
              <a:rPr lang="fr-FR" altLang="en-US" sz="2000" dirty="0"/>
              <a:t>а </a:t>
            </a:r>
            <a:r>
              <a:rPr lang="sr-Cyrl-RS" altLang="en-US" sz="2000" dirty="0" smtClean="0"/>
              <a:t>калцитонином </a:t>
            </a:r>
            <a:r>
              <a:rPr lang="sr-Cyrl-CS" altLang="en-US" sz="2000" dirty="0" smtClean="0"/>
              <a:t>и</a:t>
            </a:r>
            <a:r>
              <a:rPr lang="fr-FR" altLang="en-US" sz="2000" dirty="0" smtClean="0"/>
              <a:t> </a:t>
            </a:r>
            <a:r>
              <a:rPr lang="fr-FR" altLang="en-US" sz="2000" dirty="0" err="1"/>
              <a:t>пaрaт</a:t>
            </a:r>
            <a:r>
              <a:rPr lang="sr-Cyrl-CS" altLang="en-US" sz="2000" dirty="0"/>
              <a:t>хормоном</a:t>
            </a:r>
            <a:r>
              <a:rPr lang="fr-FR" altLang="en-US" sz="2000" dirty="0"/>
              <a:t>. </a:t>
            </a:r>
            <a:r>
              <a:rPr lang="fr-FR" altLang="en-US" sz="2000" dirty="0" err="1" smtClean="0"/>
              <a:t>Пo</a:t>
            </a:r>
            <a:r>
              <a:rPr lang="sr-Cyrl-RS" altLang="en-US" sz="2000" dirty="0" smtClean="0"/>
              <a:t>р</a:t>
            </a:r>
            <a:r>
              <a:rPr lang="fr-FR" altLang="en-US" sz="2000" dirty="0" err="1" smtClean="0"/>
              <a:t>ед</a:t>
            </a:r>
            <a:r>
              <a:rPr lang="fr-FR" altLang="en-US" sz="2000" dirty="0" smtClean="0"/>
              <a:t> </a:t>
            </a:r>
            <a:r>
              <a:rPr lang="fr-FR" altLang="en-US" sz="2000" dirty="0" err="1"/>
              <a:t>oвoга</a:t>
            </a:r>
            <a:r>
              <a:rPr lang="fr-FR" altLang="en-US" sz="2000" dirty="0"/>
              <a:t>, </a:t>
            </a:r>
            <a:r>
              <a:rPr lang="sr-Cyrl-CS" altLang="en-US" sz="2000" dirty="0"/>
              <a:t>в</a:t>
            </a:r>
            <a:r>
              <a:rPr lang="fr-FR" altLang="en-US" sz="2000" dirty="0"/>
              <a:t>и</a:t>
            </a:r>
            <a:r>
              <a:rPr lang="sr-Cyrl-CS" altLang="en-US" sz="2000" dirty="0"/>
              <a:t>т</a:t>
            </a:r>
            <a:r>
              <a:rPr lang="fr-FR" altLang="en-US" sz="2000" dirty="0"/>
              <a:t>a</a:t>
            </a:r>
            <a:r>
              <a:rPr lang="sr-Cyrl-CS" altLang="en-US" sz="2000" dirty="0"/>
              <a:t>ми</a:t>
            </a:r>
            <a:r>
              <a:rPr lang="fr-FR" altLang="en-US" sz="2000" dirty="0"/>
              <a:t>н D </a:t>
            </a:r>
            <a:r>
              <a:rPr lang="fr-FR" altLang="en-US" sz="2000" dirty="0" err="1"/>
              <a:t>јe</a:t>
            </a:r>
            <a:r>
              <a:rPr lang="fr-FR" altLang="en-US" sz="2000" dirty="0"/>
              <a:t> з</a:t>
            </a:r>
            <a:r>
              <a:rPr lang="sr-Cyrl-CS" altLang="en-US" sz="2000" dirty="0"/>
              <a:t>н</a:t>
            </a:r>
            <a:r>
              <a:rPr lang="fr-FR" altLang="en-US" sz="2000" dirty="0" err="1"/>
              <a:t>aчaja</a:t>
            </a:r>
            <a:r>
              <a:rPr lang="sr-Cyrl-CS" altLang="en-US" sz="2000" dirty="0"/>
              <a:t>н</a:t>
            </a:r>
            <a:r>
              <a:rPr lang="fr-FR" altLang="en-US" sz="2000" dirty="0"/>
              <a:t> у </a:t>
            </a:r>
            <a:r>
              <a:rPr lang="fr-FR" altLang="en-US" sz="2000" dirty="0" err="1"/>
              <a:t>рa</a:t>
            </a:r>
            <a:r>
              <a:rPr lang="sr-Cyrl-CS" altLang="en-US" sz="2000" dirty="0"/>
              <a:t>з</a:t>
            </a:r>
            <a:r>
              <a:rPr lang="fr-FR" altLang="en-US" sz="2000" dirty="0" err="1"/>
              <a:t>воj</a:t>
            </a:r>
            <a:r>
              <a:rPr lang="sr-Cyrl-CS" altLang="en-US" sz="2000" dirty="0"/>
              <a:t>у</a:t>
            </a:r>
            <a:r>
              <a:rPr lang="fr-FR" altLang="en-US" sz="2000" dirty="0"/>
              <a:t> и </a:t>
            </a:r>
            <a:r>
              <a:rPr lang="sr-Cyrl-CS" altLang="en-US" sz="2000" dirty="0"/>
              <a:t>диференцијацији свих</a:t>
            </a:r>
            <a:r>
              <a:rPr lang="fr-FR" altLang="en-US" sz="2000" dirty="0"/>
              <a:t> </a:t>
            </a:r>
            <a:r>
              <a:rPr lang="fr-FR" altLang="en-US" sz="2000" dirty="0" err="1"/>
              <a:t>ћeл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ja</a:t>
            </a:r>
            <a:r>
              <a:rPr lang="fr-FR" altLang="en-US" sz="2000" dirty="0"/>
              <a:t> у љ</a:t>
            </a:r>
            <a:r>
              <a:rPr lang="sr-Cyrl-CS" altLang="en-US" sz="2000" dirty="0"/>
              <a:t>у</a:t>
            </a:r>
            <a:r>
              <a:rPr lang="fr-FR" altLang="en-US" sz="2000" dirty="0"/>
              <a:t>д</a:t>
            </a:r>
            <a:r>
              <a:rPr lang="sr-Cyrl-CS" altLang="en-US" sz="2000" dirty="0"/>
              <a:t>с</a:t>
            </a:r>
            <a:r>
              <a:rPr lang="fr-FR" altLang="en-US" sz="2000" dirty="0" err="1"/>
              <a:t>ком</a:t>
            </a:r>
            <a:r>
              <a:rPr lang="fr-FR" altLang="en-US" sz="2000" dirty="0"/>
              <a:t> </a:t>
            </a:r>
            <a:r>
              <a:rPr lang="fr-FR" altLang="en-US" sz="2000" dirty="0" err="1" smtClean="0"/>
              <a:t>oрганиз</a:t>
            </a:r>
            <a:r>
              <a:rPr lang="sr-Cyrl-RS" altLang="en-US" sz="2000" dirty="0" smtClean="0"/>
              <a:t>му</a:t>
            </a:r>
            <a:r>
              <a:rPr lang="fr-FR" altLang="en-US" sz="2000" dirty="0" smtClean="0"/>
              <a:t>.</a:t>
            </a:r>
            <a:endParaRPr lang="fr-FR" alt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 dirty="0"/>
              <a:t>ПОРЕМEЋАЈИ </a:t>
            </a:r>
            <a:r>
              <a:rPr lang="fr-FR" altLang="en-US" sz="2000" b="1" dirty="0" smtClean="0"/>
              <a:t>КOJ</a:t>
            </a:r>
            <a:r>
              <a:rPr lang="sr-Cyrl-RS" altLang="en-US" sz="2000" b="1" dirty="0" smtClean="0"/>
              <a:t>И</a:t>
            </a:r>
            <a:r>
              <a:rPr lang="fr-FR" altLang="en-US" sz="2000" b="1" dirty="0" smtClean="0"/>
              <a:t> </a:t>
            </a:r>
            <a:r>
              <a:rPr lang="fr-FR" altLang="en-US" sz="2000" b="1" dirty="0"/>
              <a:t>НAСТAJУ </a:t>
            </a:r>
            <a:r>
              <a:rPr lang="sr-Cyrl-CS" altLang="en-US" sz="2000" b="1" dirty="0"/>
              <a:t>УС</a:t>
            </a:r>
            <a:r>
              <a:rPr lang="fr-FR" altLang="en-US" sz="2000" b="1" dirty="0"/>
              <a:t>ЛEД </a:t>
            </a:r>
            <a:r>
              <a:rPr lang="sr-Cyrl-CS" altLang="en-US" sz="2000" b="1" dirty="0"/>
              <a:t>Н</a:t>
            </a:r>
            <a:r>
              <a:rPr lang="fr-FR" altLang="en-US" sz="2000" b="1" dirty="0"/>
              <a:t>E</a:t>
            </a:r>
            <a:r>
              <a:rPr lang="sr-Cyrl-CS" altLang="en-US" sz="2000" b="1" dirty="0"/>
              <a:t>Д</a:t>
            </a:r>
            <a:r>
              <a:rPr lang="fr-FR" altLang="en-US" sz="2000" b="1" dirty="0"/>
              <a:t>O</a:t>
            </a:r>
            <a:r>
              <a:rPr lang="sr-Cyrl-CS" altLang="en-US" sz="2000" b="1" dirty="0"/>
              <a:t>С</a:t>
            </a:r>
            <a:r>
              <a:rPr lang="fr-FR" altLang="en-US" sz="2000" b="1" dirty="0"/>
              <a:t>TATKA В</a:t>
            </a:r>
            <a:r>
              <a:rPr lang="sr-Cyrl-CS" altLang="en-US" sz="2000" b="1" dirty="0"/>
              <a:t>И</a:t>
            </a:r>
            <a:r>
              <a:rPr lang="fr-FR" altLang="en-US" sz="2000" b="1" dirty="0"/>
              <a:t>TAM</a:t>
            </a:r>
            <a:r>
              <a:rPr lang="sr-Cyrl-CS" altLang="en-US" sz="2000" b="1" dirty="0"/>
              <a:t>ИН</a:t>
            </a:r>
            <a:r>
              <a:rPr lang="fr-FR" altLang="en-US" sz="2000" b="1" dirty="0"/>
              <a:t>A D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 dirty="0"/>
              <a:t>	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 dirty="0"/>
              <a:t>	</a:t>
            </a:r>
            <a:r>
              <a:rPr lang="sr-Cyrl-CS" altLang="en-US" sz="2000" dirty="0"/>
              <a:t>У</a:t>
            </a:r>
            <a:r>
              <a:rPr lang="fr-FR" altLang="en-US" sz="2000" dirty="0" err="1"/>
              <a:t>след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нe</a:t>
            </a:r>
            <a:r>
              <a:rPr lang="sr-Cyrl-CS" altLang="en-US" sz="2000" dirty="0"/>
              <a:t>д</a:t>
            </a:r>
            <a:r>
              <a:rPr lang="fr-FR" altLang="en-US" sz="2000" dirty="0"/>
              <a:t>о</a:t>
            </a:r>
            <a:r>
              <a:rPr lang="sr-Cyrl-CS" altLang="en-US" sz="2000" dirty="0"/>
              <a:t>с</a:t>
            </a:r>
            <a:r>
              <a:rPr lang="fr-FR" altLang="en-US" sz="2000" dirty="0" err="1"/>
              <a:t>та</a:t>
            </a:r>
            <a:r>
              <a:rPr lang="sr-Cyrl-CS" altLang="en-US" sz="2000" dirty="0"/>
              <a:t>т</a:t>
            </a:r>
            <a:r>
              <a:rPr lang="fr-FR" altLang="en-US" sz="2000" dirty="0" err="1"/>
              <a:t>кa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ви</a:t>
            </a:r>
            <a:r>
              <a:rPr lang="sr-Cyrl-CS" altLang="en-US" sz="2000" dirty="0"/>
              <a:t>т</a:t>
            </a:r>
            <a:r>
              <a:rPr lang="fr-FR" altLang="en-US" sz="2000" dirty="0" err="1"/>
              <a:t>aм</a:t>
            </a:r>
            <a:r>
              <a:rPr lang="sr-Cyrl-CS" altLang="en-US" sz="2000" dirty="0"/>
              <a:t>ин</a:t>
            </a:r>
            <a:r>
              <a:rPr lang="fr-FR" altLang="en-US" sz="2000" dirty="0"/>
              <a:t>a D </a:t>
            </a:r>
            <a:r>
              <a:rPr lang="sr-Cyrl-CS" altLang="en-US" sz="2000" dirty="0"/>
              <a:t>д</a:t>
            </a:r>
            <a:r>
              <a:rPr lang="fr-FR" altLang="en-US" sz="2000" dirty="0"/>
              <a:t>o</a:t>
            </a:r>
            <a:r>
              <a:rPr lang="sr-Cyrl-CS" altLang="en-US" sz="2000" dirty="0"/>
              <a:t>л</a:t>
            </a:r>
            <a:r>
              <a:rPr lang="fr-FR" altLang="en-US" sz="2000" dirty="0" err="1"/>
              <a:t>aз</a:t>
            </a:r>
            <a:r>
              <a:rPr lang="sr-Cyrl-CS" altLang="en-US" sz="2000" dirty="0"/>
              <a:t>и до</a:t>
            </a:r>
            <a:r>
              <a:rPr lang="fr-FR" altLang="en-US" sz="2000" dirty="0"/>
              <a:t> </a:t>
            </a:r>
            <a:r>
              <a:rPr lang="fr-FR" altLang="en-US" sz="2000" dirty="0" err="1" smtClean="0"/>
              <a:t>пoрe</a:t>
            </a:r>
            <a:r>
              <a:rPr lang="sr-Cyrl-RS" altLang="en-US" sz="2000" dirty="0" smtClean="0"/>
              <a:t>м</a:t>
            </a:r>
            <a:r>
              <a:rPr lang="fr-FR" altLang="en-US" sz="2000" dirty="0" err="1" smtClean="0"/>
              <a:t>eћaјa</a:t>
            </a:r>
            <a:r>
              <a:rPr lang="fr-FR" altLang="en-US" sz="2000" dirty="0" smtClean="0"/>
              <a:t> </a:t>
            </a:r>
            <a:r>
              <a:rPr lang="sr-Cyrl-CS" altLang="en-US" sz="2000" dirty="0"/>
              <a:t>структура коштаног ткива к</a:t>
            </a:r>
            <a:r>
              <a:rPr lang="fr-FR" altLang="en-US" sz="2000" dirty="0" err="1"/>
              <a:t>oja</a:t>
            </a:r>
            <a:r>
              <a:rPr lang="fr-FR" altLang="en-US" sz="2000" dirty="0"/>
              <a:t> </a:t>
            </a:r>
            <a:r>
              <a:rPr lang="sr-Cyrl-RS" altLang="en-US" sz="2000" dirty="0" smtClean="0"/>
              <a:t>с</a:t>
            </a:r>
            <a:r>
              <a:rPr lang="fr-FR" altLang="en-US" sz="2000" dirty="0" smtClean="0"/>
              <a:t>e </a:t>
            </a:r>
            <a:r>
              <a:rPr lang="sr-Cyrl-CS" altLang="en-US" sz="2000" dirty="0"/>
              <a:t>код деце манифестује као </a:t>
            </a:r>
            <a:r>
              <a:rPr lang="fr-FR" altLang="en-US" sz="2000" dirty="0"/>
              <a:t> </a:t>
            </a:r>
            <a:r>
              <a:rPr lang="sr-Cyrl-CS" altLang="en-US" sz="2000" b="1" i="1" dirty="0"/>
              <a:t>рахитис</a:t>
            </a:r>
            <a:r>
              <a:rPr lang="fr-FR" altLang="en-US" sz="2000" b="1" i="1" dirty="0"/>
              <a:t>,</a:t>
            </a:r>
            <a:r>
              <a:rPr lang="fr-FR" altLang="en-US" sz="2000" dirty="0"/>
              <a:t> a </a:t>
            </a:r>
            <a:r>
              <a:rPr lang="sr-Cyrl-CS" altLang="en-US" sz="2000" dirty="0"/>
              <a:t>код </a:t>
            </a:r>
            <a:r>
              <a:rPr lang="sr-Cyrl-CS" altLang="en-US" sz="2000" dirty="0" smtClean="0"/>
              <a:t>одраслих </a:t>
            </a:r>
            <a:r>
              <a:rPr lang="sr-Cyrl-CS" altLang="en-US" sz="2000" dirty="0"/>
              <a:t>као </a:t>
            </a:r>
            <a:r>
              <a:rPr lang="sr-Cyrl-CS" altLang="en-US" sz="2000" b="1" i="1" dirty="0"/>
              <a:t>остеомалација</a:t>
            </a:r>
            <a:r>
              <a:rPr lang="fr-FR" altLang="en-US" sz="2000" dirty="0"/>
              <a:t>.</a:t>
            </a: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 txBox="1">
            <a:spLocks noChangeArrowheads="1"/>
          </p:cNvSpPr>
          <p:nvPr/>
        </p:nvSpPr>
        <p:spPr bwMode="auto">
          <a:xfrm>
            <a:off x="323850" y="908050"/>
            <a:ext cx="8458200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 dirty="0"/>
              <a:t>ПОТРЕБЕ ЗА ВИТАМИНОМ D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1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dirty="0"/>
              <a:t>	</a:t>
            </a:r>
            <a:r>
              <a:rPr lang="fr-FR" altLang="en-US" sz="2000" dirty="0" err="1"/>
              <a:t>Постоје</a:t>
            </a:r>
            <a:r>
              <a:rPr lang="fr-FR" altLang="en-US" sz="2000" dirty="0"/>
              <a:t> значајне </a:t>
            </a:r>
            <a:r>
              <a:rPr lang="fr-FR" altLang="en-US" sz="2000" dirty="0" err="1"/>
              <a:t>варијације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дневних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потреба</a:t>
            </a:r>
            <a:r>
              <a:rPr lang="fr-FR" altLang="en-US" sz="2000" dirty="0"/>
              <a:t> у </a:t>
            </a:r>
            <a:r>
              <a:rPr lang="fr-FR" altLang="en-US" sz="2000" dirty="0" err="1"/>
              <a:t>зависности</a:t>
            </a:r>
            <a:r>
              <a:rPr lang="fr-FR" altLang="en-US" sz="2000" dirty="0"/>
              <a:t> од </a:t>
            </a:r>
            <a:r>
              <a:rPr lang="fr-FR" altLang="en-US" sz="2000" dirty="0" err="1"/>
              <a:t>узраста</a:t>
            </a:r>
            <a:r>
              <a:rPr lang="fr-FR" altLang="en-US" sz="2000" dirty="0"/>
              <a:t>, </a:t>
            </a:r>
            <a:r>
              <a:rPr lang="fr-FR" altLang="en-US" sz="2000" dirty="0" err="1">
                <a:latin typeface="+mn-lt"/>
              </a:rPr>
              <a:t>изложености</a:t>
            </a:r>
            <a:r>
              <a:rPr lang="fr-FR" altLang="en-US" sz="2000" dirty="0">
                <a:latin typeface="+mn-lt"/>
              </a:rPr>
              <a:t> </a:t>
            </a:r>
            <a:r>
              <a:rPr lang="fr-FR" altLang="en-US" sz="2000" dirty="0" err="1">
                <a:latin typeface="+mn-lt"/>
              </a:rPr>
              <a:t>сунчевим</a:t>
            </a:r>
            <a:r>
              <a:rPr lang="fr-FR" altLang="en-US" sz="2000" dirty="0">
                <a:latin typeface="+mn-lt"/>
              </a:rPr>
              <a:t> </a:t>
            </a:r>
            <a:r>
              <a:rPr lang="fr-FR" altLang="en-US" sz="2000" dirty="0" err="1">
                <a:latin typeface="+mn-lt"/>
              </a:rPr>
              <a:t>зрацима</a:t>
            </a:r>
            <a:r>
              <a:rPr lang="fr-FR" altLang="en-US" sz="2000" dirty="0">
                <a:latin typeface="+mn-lt"/>
              </a:rPr>
              <a:t>, </a:t>
            </a:r>
            <a:r>
              <a:rPr lang="fr-FR" altLang="en-US" sz="2000" dirty="0" err="1">
                <a:latin typeface="+mn-lt"/>
              </a:rPr>
              <a:t>годишњег</a:t>
            </a:r>
            <a:r>
              <a:rPr lang="fr-FR" altLang="en-US" sz="2000" dirty="0">
                <a:latin typeface="+mn-lt"/>
              </a:rPr>
              <a:t> </a:t>
            </a:r>
            <a:r>
              <a:rPr lang="fr-FR" altLang="en-US" sz="2000" dirty="0" err="1">
                <a:latin typeface="+mn-lt"/>
              </a:rPr>
              <a:t>доба</a:t>
            </a:r>
            <a:r>
              <a:rPr lang="fr-FR" altLang="en-US" sz="2000" dirty="0">
                <a:latin typeface="+mn-lt"/>
              </a:rPr>
              <a:t>... </a:t>
            </a:r>
            <a:r>
              <a:rPr lang="fr-FR" altLang="en-US" sz="2000" dirty="0" err="1">
                <a:latin typeface="+mn-lt"/>
              </a:rPr>
              <a:t>Дневне</a:t>
            </a:r>
            <a:r>
              <a:rPr lang="fr-FR" altLang="en-US" sz="2000" dirty="0">
                <a:latin typeface="+mn-lt"/>
              </a:rPr>
              <a:t> </a:t>
            </a:r>
            <a:r>
              <a:rPr lang="fr-FR" altLang="en-US" sz="2000" dirty="0" err="1">
                <a:latin typeface="+mn-lt"/>
              </a:rPr>
              <a:t>потребе</a:t>
            </a:r>
            <a:r>
              <a:rPr lang="fr-FR" altLang="en-US" sz="2000" dirty="0">
                <a:latin typeface="+mn-lt"/>
              </a:rPr>
              <a:t> од </a:t>
            </a:r>
            <a:r>
              <a:rPr lang="fr-FR" altLang="en-US" sz="2000" dirty="0" err="1">
                <a:latin typeface="+mn-lt"/>
              </a:rPr>
              <a:t>шестог</a:t>
            </a:r>
            <a:r>
              <a:rPr lang="fr-FR" altLang="en-US" sz="2000" dirty="0">
                <a:latin typeface="+mn-lt"/>
              </a:rPr>
              <a:t> </a:t>
            </a:r>
            <a:r>
              <a:rPr lang="fr-FR" altLang="en-US" sz="2000" dirty="0" err="1">
                <a:latin typeface="+mn-lt"/>
              </a:rPr>
              <a:t>месеца</a:t>
            </a:r>
            <a:r>
              <a:rPr lang="fr-FR" altLang="en-US" sz="2000" dirty="0">
                <a:latin typeface="+mn-lt"/>
              </a:rPr>
              <a:t> </a:t>
            </a:r>
            <a:r>
              <a:rPr lang="fr-FR" altLang="en-US" sz="2000" dirty="0" err="1">
                <a:latin typeface="+mn-lt"/>
              </a:rPr>
              <a:t>живота</a:t>
            </a:r>
            <a:r>
              <a:rPr lang="fr-FR" altLang="en-US" sz="2000" dirty="0">
                <a:latin typeface="+mn-lt"/>
              </a:rPr>
              <a:t> </a:t>
            </a:r>
            <a:r>
              <a:rPr lang="fr-FR" altLang="en-US" sz="2000" dirty="0" err="1">
                <a:latin typeface="+mn-lt"/>
              </a:rPr>
              <a:t>па</a:t>
            </a:r>
            <a:r>
              <a:rPr lang="fr-FR" altLang="en-US" sz="2000" dirty="0">
                <a:latin typeface="+mn-lt"/>
              </a:rPr>
              <a:t> до 50 година старости су 5</a:t>
            </a:r>
            <a:r>
              <a:rPr lang="en-US" altLang="en-US" sz="2000" dirty="0">
                <a:latin typeface="+mn-lt"/>
                <a:sym typeface="Symbol" panose="05050102010706020507" pitchFamily="18" charset="2"/>
              </a:rPr>
              <a:t></a:t>
            </a:r>
            <a:r>
              <a:rPr lang="fr-FR" altLang="en-US" sz="2000" dirty="0">
                <a:latin typeface="+mn-lt"/>
              </a:rPr>
              <a:t>г (200 IU), од 51 до 70 година старости </a:t>
            </a:r>
            <a:r>
              <a:rPr lang="fr-FR" altLang="en-US" sz="2000" dirty="0" err="1">
                <a:latin typeface="+mn-lt"/>
              </a:rPr>
              <a:t>износе</a:t>
            </a:r>
            <a:r>
              <a:rPr lang="fr-FR" altLang="en-US" sz="2000" dirty="0">
                <a:latin typeface="+mn-lt"/>
              </a:rPr>
              <a:t> 10</a:t>
            </a:r>
            <a:r>
              <a:rPr lang="en-US" altLang="en-US" sz="2000" dirty="0">
                <a:latin typeface="+mn-lt"/>
                <a:sym typeface="Symbol" panose="05050102010706020507" pitchFamily="18" charset="2"/>
              </a:rPr>
              <a:t></a:t>
            </a:r>
            <a:r>
              <a:rPr lang="fr-FR" altLang="en-US" sz="2000" dirty="0">
                <a:latin typeface="+mn-lt"/>
              </a:rPr>
              <a:t>г (400 IU), а после 70 година </a:t>
            </a:r>
            <a:r>
              <a:rPr lang="fr-FR" altLang="en-US" sz="2000" dirty="0" err="1">
                <a:latin typeface="+mn-lt"/>
              </a:rPr>
              <a:t>живота</a:t>
            </a:r>
            <a:r>
              <a:rPr lang="fr-FR" altLang="en-US" sz="2000" dirty="0">
                <a:latin typeface="+mn-lt"/>
              </a:rPr>
              <a:t> </a:t>
            </a:r>
            <a:r>
              <a:rPr lang="fr-FR" altLang="en-US" sz="2000" dirty="0" err="1">
                <a:latin typeface="+mn-lt"/>
              </a:rPr>
              <a:t>дневне</a:t>
            </a:r>
            <a:r>
              <a:rPr lang="fr-FR" altLang="en-US" sz="2000" dirty="0">
                <a:latin typeface="+mn-lt"/>
              </a:rPr>
              <a:t> </a:t>
            </a:r>
            <a:r>
              <a:rPr lang="fr-FR" altLang="en-US" sz="2000" dirty="0" err="1">
                <a:latin typeface="+mn-lt"/>
              </a:rPr>
              <a:t>потребе</a:t>
            </a:r>
            <a:r>
              <a:rPr lang="fr-FR" altLang="en-US" sz="2000" dirty="0">
                <a:latin typeface="+mn-lt"/>
              </a:rPr>
              <a:t> су 15</a:t>
            </a:r>
            <a:r>
              <a:rPr lang="en-US" altLang="en-US" sz="2000" dirty="0">
                <a:latin typeface="+mn-lt"/>
                <a:sym typeface="Symbol" panose="05050102010706020507" pitchFamily="18" charset="2"/>
              </a:rPr>
              <a:t></a:t>
            </a:r>
            <a:r>
              <a:rPr lang="fr-FR" altLang="en-US" sz="2000" dirty="0">
                <a:latin typeface="+mn-lt"/>
              </a:rPr>
              <a:t>г (600 IU) </a:t>
            </a:r>
            <a:r>
              <a:rPr lang="fr-FR" altLang="en-US" sz="2000" dirty="0" err="1">
                <a:latin typeface="+mn-lt"/>
              </a:rPr>
              <a:t>холекалциферола</a:t>
            </a:r>
            <a:r>
              <a:rPr lang="fr-FR" altLang="en-US" sz="2000" dirty="0">
                <a:latin typeface="+mn-lt"/>
              </a:rPr>
              <a:t>.</a:t>
            </a:r>
            <a:endParaRPr lang="sr-Latn-CS" altLang="en-US" sz="2000" dirty="0">
              <a:latin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2000" dirty="0">
              <a:latin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 dirty="0">
                <a:latin typeface="+mn-lt"/>
              </a:rPr>
              <a:t>ТОКСИЧНОСТ ВИТАМИНА D</a:t>
            </a:r>
            <a:endParaRPr lang="sr-Latn-CS" altLang="en-US" sz="2000" b="1" dirty="0">
              <a:latin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900" dirty="0">
              <a:latin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 dirty="0">
                <a:latin typeface="+mn-lt"/>
              </a:rPr>
              <a:t>	</a:t>
            </a:r>
            <a:r>
              <a:rPr lang="fr-FR" altLang="en-US" sz="2000" dirty="0" err="1">
                <a:latin typeface="+mn-lt"/>
              </a:rPr>
              <a:t>Прекомерни</a:t>
            </a:r>
            <a:r>
              <a:rPr lang="fr-FR" altLang="en-US" sz="2000" dirty="0">
                <a:latin typeface="+mn-lt"/>
              </a:rPr>
              <a:t> </a:t>
            </a:r>
            <a:r>
              <a:rPr lang="fr-FR" altLang="en-US" sz="2000" dirty="0" err="1">
                <a:latin typeface="+mn-lt"/>
              </a:rPr>
              <a:t>унос</a:t>
            </a:r>
            <a:r>
              <a:rPr lang="fr-FR" altLang="en-US" sz="2000" dirty="0">
                <a:latin typeface="+mn-lt"/>
              </a:rPr>
              <a:t> </a:t>
            </a:r>
            <a:r>
              <a:rPr lang="fr-FR" altLang="en-US" sz="2000" dirty="0" err="1">
                <a:latin typeface="+mn-lt"/>
              </a:rPr>
              <a:t>витамина</a:t>
            </a:r>
            <a:r>
              <a:rPr lang="fr-FR" altLang="en-US" sz="2000" dirty="0">
                <a:latin typeface="+mn-lt"/>
              </a:rPr>
              <a:t> D </a:t>
            </a:r>
            <a:r>
              <a:rPr lang="fr-FR" altLang="en-US" sz="2000" dirty="0" smtClean="0">
                <a:latin typeface="+mn-lt"/>
              </a:rPr>
              <a:t>(више </a:t>
            </a:r>
            <a:r>
              <a:rPr lang="fr-FR" altLang="en-US" sz="2000" dirty="0">
                <a:latin typeface="+mn-lt"/>
              </a:rPr>
              <a:t>од </a:t>
            </a:r>
            <a:r>
              <a:rPr lang="fr-FR" altLang="en-US" sz="2000" dirty="0" smtClean="0">
                <a:latin typeface="+mn-lt"/>
              </a:rPr>
              <a:t>1000</a:t>
            </a:r>
            <a:r>
              <a:rPr lang="sr-Cyrl-RS" altLang="en-US" sz="2000" dirty="0" smtClean="0">
                <a:latin typeface="+mn-lt"/>
              </a:rPr>
              <a:t> </a:t>
            </a:r>
            <a:r>
              <a:rPr lang="en-US" altLang="en-US" sz="2000" dirty="0" smtClean="0">
                <a:latin typeface="+mn-lt"/>
                <a:sym typeface="Symbol" panose="05050102010706020507" pitchFamily="18" charset="2"/>
              </a:rPr>
              <a:t></a:t>
            </a:r>
            <a:r>
              <a:rPr lang="fr-FR" altLang="en-US" sz="2000" dirty="0">
                <a:latin typeface="+mn-lt"/>
              </a:rPr>
              <a:t>г) може </a:t>
            </a:r>
            <a:r>
              <a:rPr lang="sr-Cyrl-RS" altLang="en-US" sz="2000" dirty="0" smtClean="0">
                <a:latin typeface="+mn-lt"/>
              </a:rPr>
              <a:t>да узрокује</a:t>
            </a:r>
            <a:r>
              <a:rPr lang="fr-FR" altLang="en-US" sz="2000" dirty="0" smtClean="0">
                <a:latin typeface="+mn-lt"/>
              </a:rPr>
              <a:t> </a:t>
            </a:r>
            <a:r>
              <a:rPr lang="fr-FR" altLang="en-US" sz="2000" dirty="0" err="1" smtClean="0">
                <a:latin typeface="+mn-lt"/>
              </a:rPr>
              <a:t>болов</a:t>
            </a:r>
            <a:r>
              <a:rPr lang="sr-Cyrl-RS" altLang="en-US" sz="2000" dirty="0" smtClean="0">
                <a:latin typeface="+mn-lt"/>
              </a:rPr>
              <a:t>е</a:t>
            </a:r>
            <a:r>
              <a:rPr lang="fr-FR" altLang="en-US" sz="2000" dirty="0" smtClean="0">
                <a:latin typeface="+mn-lt"/>
              </a:rPr>
              <a:t> </a:t>
            </a:r>
            <a:r>
              <a:rPr lang="fr-FR" altLang="en-US" sz="2000" dirty="0">
                <a:latin typeface="+mn-lt"/>
              </a:rPr>
              <a:t>у </a:t>
            </a:r>
            <a:r>
              <a:rPr lang="fr-FR" altLang="en-US" sz="2000" dirty="0" err="1">
                <a:latin typeface="+mn-lt"/>
              </a:rPr>
              <a:t>костима</a:t>
            </a:r>
            <a:r>
              <a:rPr lang="fr-FR" altLang="en-US" sz="2000" dirty="0">
                <a:latin typeface="+mn-lt"/>
              </a:rPr>
              <a:t>, </a:t>
            </a:r>
            <a:r>
              <a:rPr lang="fr-FR" altLang="en-US" sz="2000" dirty="0" err="1" smtClean="0">
                <a:latin typeface="+mn-lt"/>
              </a:rPr>
              <a:t>малаксалост</a:t>
            </a:r>
            <a:r>
              <a:rPr lang="fr-FR" altLang="en-US" sz="2000" dirty="0" smtClean="0">
                <a:latin typeface="+mn-lt"/>
              </a:rPr>
              <a:t>, </a:t>
            </a:r>
            <a:r>
              <a:rPr lang="fr-FR" altLang="en-US" sz="2000" dirty="0" err="1" smtClean="0">
                <a:latin typeface="+mn-lt"/>
              </a:rPr>
              <a:t>повећањ</a:t>
            </a:r>
            <a:r>
              <a:rPr lang="sr-Cyrl-RS" altLang="en-US" sz="2000" dirty="0" smtClean="0">
                <a:latin typeface="+mn-lt"/>
              </a:rPr>
              <a:t>е</a:t>
            </a:r>
            <a:r>
              <a:rPr lang="fr-FR" altLang="en-US" sz="2000" dirty="0" smtClean="0">
                <a:latin typeface="+mn-lt"/>
              </a:rPr>
              <a:t> </a:t>
            </a:r>
            <a:r>
              <a:rPr lang="fr-FR" altLang="en-US" sz="2000" dirty="0">
                <a:latin typeface="+mn-lt"/>
              </a:rPr>
              <a:t>концентрације </a:t>
            </a:r>
            <a:r>
              <a:rPr lang="fr-FR" altLang="en-US" sz="2000" dirty="0" err="1">
                <a:latin typeface="+mn-lt"/>
              </a:rPr>
              <a:t>калцијума</a:t>
            </a:r>
            <a:r>
              <a:rPr lang="fr-FR" altLang="en-US" sz="2000" dirty="0">
                <a:latin typeface="+mn-lt"/>
              </a:rPr>
              <a:t> у крви и </a:t>
            </a:r>
            <a:r>
              <a:rPr lang="fr-FR" altLang="en-US" sz="2000" dirty="0" err="1" smtClean="0">
                <a:latin typeface="+mn-lt"/>
              </a:rPr>
              <a:t>његов</a:t>
            </a:r>
            <a:r>
              <a:rPr lang="sr-Cyrl-RS" altLang="en-US" sz="2000" dirty="0" smtClean="0">
                <a:latin typeface="+mn-lt"/>
              </a:rPr>
              <a:t>о</a:t>
            </a:r>
            <a:r>
              <a:rPr lang="fr-FR" altLang="en-US" sz="2000" dirty="0" smtClean="0">
                <a:latin typeface="+mn-lt"/>
              </a:rPr>
              <a:t> </a:t>
            </a:r>
            <a:r>
              <a:rPr lang="fr-FR" altLang="en-US" sz="2000" dirty="0" err="1">
                <a:latin typeface="+mn-lt"/>
              </a:rPr>
              <a:t>депоновању</a:t>
            </a:r>
            <a:r>
              <a:rPr lang="fr-FR" altLang="en-US" sz="2000" dirty="0">
                <a:latin typeface="+mn-lt"/>
              </a:rPr>
              <a:t> у </a:t>
            </a:r>
            <a:r>
              <a:rPr lang="fr-FR" altLang="en-US" sz="2000" dirty="0" err="1">
                <a:latin typeface="+mn-lt"/>
              </a:rPr>
              <a:t>меким</a:t>
            </a:r>
            <a:r>
              <a:rPr lang="fr-FR" altLang="en-US" sz="2000" dirty="0">
                <a:latin typeface="+mn-lt"/>
              </a:rPr>
              <a:t> </a:t>
            </a:r>
            <a:r>
              <a:rPr lang="fr-FR" altLang="en-US" sz="2000" dirty="0" err="1">
                <a:latin typeface="+mn-lt"/>
              </a:rPr>
              <a:t>ткивима</a:t>
            </a:r>
            <a:r>
              <a:rPr lang="fr-FR" altLang="en-US" sz="2000" dirty="0">
                <a:latin typeface="+mn-lt"/>
              </a:rPr>
              <a:t> (</a:t>
            </a:r>
            <a:r>
              <a:rPr lang="fr-FR" altLang="en-US" sz="2000" dirty="0" err="1">
                <a:latin typeface="+mn-lt"/>
              </a:rPr>
              <a:t>бубрег</a:t>
            </a:r>
            <a:r>
              <a:rPr lang="fr-FR" altLang="en-US" sz="2000" dirty="0">
                <a:latin typeface="+mn-lt"/>
              </a:rPr>
              <a:t>). </a:t>
            </a:r>
            <a:endParaRPr lang="sr-Latn-CS" altLang="en-US" sz="2000" dirty="0">
              <a:latin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2000" dirty="0">
              <a:latin typeface="+mn-lt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 dirty="0"/>
              <a:t>ИЗВОРИ ВИТАМИНА Д У ХРАНИ</a:t>
            </a:r>
            <a:endParaRPr lang="sr-Latn-CS" altLang="en-US" sz="2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9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dirty="0"/>
              <a:t>	</a:t>
            </a:r>
            <a:r>
              <a:rPr lang="fr-FR" altLang="en-US" sz="2000" dirty="0" err="1"/>
              <a:t>Основни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извор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витамина</a:t>
            </a:r>
            <a:r>
              <a:rPr lang="fr-FR" altLang="en-US" sz="2000" dirty="0"/>
              <a:t> D у исхрани </a:t>
            </a:r>
            <a:r>
              <a:rPr lang="fr-FR" altLang="en-US" sz="2000" dirty="0" err="1"/>
              <a:t>представља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млеко</a:t>
            </a:r>
            <a:r>
              <a:rPr lang="fr-FR" altLang="en-US" sz="2000" dirty="0"/>
              <a:t> са </a:t>
            </a:r>
            <a:r>
              <a:rPr lang="fr-FR" altLang="en-US" sz="2000" dirty="0" err="1"/>
              <a:t>додатком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витамина</a:t>
            </a:r>
            <a:r>
              <a:rPr lang="fr-FR" altLang="en-US" sz="2000" dirty="0"/>
              <a:t> D</a:t>
            </a:r>
            <a:r>
              <a:rPr lang="sr-Latn-CS" altLang="en-US" sz="2000" dirty="0"/>
              <a:t>. </a:t>
            </a:r>
            <a:r>
              <a:rPr lang="fr-FR" altLang="en-US" sz="2000" dirty="0"/>
              <a:t> </a:t>
            </a: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 txBox="1">
            <a:spLocks noChangeArrowheads="1"/>
          </p:cNvSpPr>
          <p:nvPr/>
        </p:nvSpPr>
        <p:spPr bwMode="auto">
          <a:xfrm>
            <a:off x="468313" y="981075"/>
            <a:ext cx="8305800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2400" b="1" u="sng"/>
              <a:t>Витамин Е</a:t>
            </a:r>
            <a:endParaRPr lang="sr-Latn-CS" altLang="en-US" sz="2400" b="1" u="sng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400" u="sng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2000" b="1"/>
              <a:t>ФИЗИЧКО-ХЕМИЈСКЕ КАРАКТЕРИСТИКЕ ВИТАМИНА Е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000"/>
              <a:t>	</a:t>
            </a:r>
            <a:r>
              <a:rPr lang="fr-FR" altLang="en-US" sz="2000"/>
              <a:t>Витамин Е представља заједнички назив за групу од неколико (вероватно 8) липосолубилних једињења алкохолног порекла. За људску популацију је најзначајнији </a:t>
            </a:r>
            <a:r>
              <a:rPr lang="en-US" altLang="en-US" sz="2000" i="1">
                <a:sym typeface="Symbol" panose="05050102010706020507" pitchFamily="18" charset="2"/>
              </a:rPr>
              <a:t></a:t>
            </a:r>
            <a:r>
              <a:rPr lang="fr-FR" altLang="en-US" sz="2000" i="1"/>
              <a:t>-токоферол</a:t>
            </a:r>
            <a:r>
              <a:rPr lang="fr-FR" altLang="en-US" sz="2000"/>
              <a:t>. Налази се у облику жућкастог уља, отпорног на дејство киселина, нерастворљивог у води и термостабилног. Посебно је значајна карактеристика која се односи на јако спору оксидацију што омогућава испољавање антиоксидантних својстава витамина Е и спречава оксидацију незасићених масних киселина.</a:t>
            </a:r>
            <a:endParaRPr lang="sr-Latn-CS" altLang="en-US" sz="20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0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2000" b="1"/>
              <a:t>АПСОРПЦИЈА, ТРАНСПОРТ И СКЛАДИШТЕЊЕ ВИТАМИНА Е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000"/>
              <a:t>	</a:t>
            </a:r>
            <a:r>
              <a:rPr lang="fr-FR" altLang="en-US" sz="2000"/>
              <a:t>Витамин Е се апсорбује из танког црева уз помоћ жучних соли. Из цревне слузнице се у саставу хиломикрона и липопротеина транспортује до јетре и (посебно) масног ткива где се складишти у облику капљица.</a:t>
            </a:r>
            <a:endParaRPr lang="en-US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250825" y="1268413"/>
            <a:ext cx="8569325" cy="5145087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en-US" sz="2400" smtClean="0"/>
              <a:t>ОПШТЕ КАРАКТЕРИСТИКЕ ВИТАМИНА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sz="2000" smtClean="0"/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- органска једињења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- мале молекулске масе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- различите структуре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- 13 до сада о</a:t>
            </a:r>
            <a:r>
              <a:rPr lang="sr-Cyrl-RS" altLang="en-US" sz="2000" smtClean="0"/>
              <a:t>тк</a:t>
            </a:r>
            <a:r>
              <a:rPr lang="en-US" altLang="en-US" sz="2000" smtClean="0"/>
              <a:t>ривених врста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- растворљиви у води (вит. C и комплекс вит. B) и мастима (вит. А, D, Е и К)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- неопходни за велики број животних функција </a:t>
            </a:r>
            <a:r>
              <a:rPr lang="en-US" altLang="en-US" sz="1600" smtClean="0"/>
              <a:t>(види слајд 6)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1600" smtClean="0"/>
              <a:t>     </a:t>
            </a:r>
            <a:endParaRPr lang="en-US" altLang="en-US" sz="2000" smtClean="0"/>
          </a:p>
          <a:p>
            <a:endParaRPr lang="en-US" altLang="en-US" sz="2000" smtClean="0"/>
          </a:p>
          <a:p>
            <a:endParaRPr lang="en-US" altLang="en-US" sz="2000" smtClean="0"/>
          </a:p>
          <a:p>
            <a:endParaRPr lang="en-US" altLang="en-US" sz="2000" smtClean="0"/>
          </a:p>
        </p:txBody>
      </p:sp>
      <p:sp>
        <p:nvSpPr>
          <p:cNvPr id="4099" name="AutoShape 2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4100" name="AutoShape 4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pic>
        <p:nvPicPr>
          <p:cNvPr id="4101" name="Picture 2" descr="Резултат слика за vitamin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581525"/>
            <a:ext cx="3217862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087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 txBox="1">
            <a:spLocks noChangeArrowheads="1"/>
          </p:cNvSpPr>
          <p:nvPr/>
        </p:nvSpPr>
        <p:spPr bwMode="auto">
          <a:xfrm>
            <a:off x="539750" y="692150"/>
            <a:ext cx="8305800" cy="532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/>
              <a:t>УЛОГЕ ВИТАМИНА Е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>
                <a:sym typeface="Symbol" panose="05050102010706020507" pitchFamily="18" charset="2"/>
              </a:rPr>
              <a:t>	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>
                <a:sym typeface="Symbol" panose="05050102010706020507" pitchFamily="18" charset="2"/>
              </a:rPr>
              <a:t>	</a:t>
            </a:r>
            <a:r>
              <a:rPr lang="en-US" altLang="en-US" sz="2000">
                <a:sym typeface="Symbol" panose="05050102010706020507" pitchFamily="18" charset="2"/>
              </a:rPr>
              <a:t></a:t>
            </a:r>
            <a:r>
              <a:rPr lang="fr-FR" altLang="en-US" sz="2000"/>
              <a:t>-токоферол представља </a:t>
            </a:r>
            <a:r>
              <a:rPr lang="fr-FR" altLang="en-US" sz="2000" b="1" i="1"/>
              <a:t>најјачи природни липосолубилни антиоксидантни агенс</a:t>
            </a:r>
            <a:r>
              <a:rPr lang="fr-FR" altLang="en-US" sz="2000"/>
              <a:t>. Посебно је значајан за спречавање оксидативног стреса код вишенезасићених масних киселина у мембранским структурама ћелија (нарочито ћелија имунског система, црвених крвних зрнаца, моторних неурона и мрежњаче). Антиоксидантна својства витамина Е се појачавају када се примењује са ензимима који садрже селен. Како ови ензими имају, такође, антиоксидантно дејство, заједничка примена омогућава смањење појединачних доза оба препарата (могућа протективна улога у превенцији процеса атеросклерозе и успоравању развоја неких облика деменције).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/>
              <a:t>ПОРЕМЕЋАЈИ КОЈИ НАСТАЈУ УСЛЕД НЕДОСТАТКА ВИТАМИНА Е</a:t>
            </a:r>
            <a:endParaRPr lang="sr-Latn-CS" altLang="en-US" sz="20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/>
              <a:t>	</a:t>
            </a:r>
            <a:r>
              <a:rPr lang="fr-FR" altLang="en-US" sz="2000"/>
              <a:t>Недостатак витамина Е може узроковати развој </a:t>
            </a:r>
            <a:r>
              <a:rPr lang="fr-FR" altLang="en-US" sz="2000" b="1" i="1"/>
              <a:t>хемолитчке анемије</a:t>
            </a:r>
            <a:r>
              <a:rPr lang="fr-FR" altLang="en-US" sz="2000"/>
              <a:t> код новорођенчади, док се код старијих може појавити </a:t>
            </a:r>
            <a:r>
              <a:rPr lang="fr-FR" altLang="en-US" sz="2000" b="1" i="1"/>
              <a:t>низ неуролошких поремећаја</a:t>
            </a:r>
            <a:r>
              <a:rPr lang="fr-FR" altLang="en-US" sz="2000"/>
              <a:t> са различитим манифестацијама. </a:t>
            </a:r>
            <a:endParaRPr lang="en-US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 txBox="1">
            <a:spLocks noChangeArrowheads="1"/>
          </p:cNvSpPr>
          <p:nvPr/>
        </p:nvSpPr>
        <p:spPr bwMode="auto">
          <a:xfrm>
            <a:off x="395288" y="692150"/>
            <a:ext cx="830580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/>
              <a:t>ПОТРЕБЕ ЗА ВИТАМИНОМ Е</a:t>
            </a:r>
            <a:endParaRPr lang="sr-Latn-CS" altLang="en-US" sz="20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20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/>
              <a:t>	Дневне потребе за витамином Е зависе од количине вишенезасићених масних киселина у исхрани и крећу се од 6-11 </a:t>
            </a:r>
            <a:r>
              <a:rPr lang="sr-Latn-CS" altLang="en-US" sz="2000"/>
              <a:t>mg</a:t>
            </a:r>
            <a:r>
              <a:rPr lang="fr-FR" altLang="en-US" sz="2000"/>
              <a:t> </a:t>
            </a:r>
            <a:r>
              <a:rPr lang="en-US" altLang="en-US" sz="2000">
                <a:sym typeface="Symbol" panose="05050102010706020507" pitchFamily="18" charset="2"/>
              </a:rPr>
              <a:t></a:t>
            </a:r>
            <a:r>
              <a:rPr lang="fr-FR" altLang="en-US" sz="2000"/>
              <a:t>-токоферола код деце до 15 </a:t>
            </a:r>
            <a:r>
              <a:rPr lang="sr-Latn-CS" altLang="en-US" sz="2000"/>
              <a:t>mg</a:t>
            </a:r>
            <a:r>
              <a:rPr lang="fr-FR" altLang="en-US" sz="2000"/>
              <a:t> </a:t>
            </a:r>
            <a:r>
              <a:rPr lang="en-US" altLang="en-US" sz="2000">
                <a:sym typeface="Symbol" panose="05050102010706020507" pitchFamily="18" charset="2"/>
              </a:rPr>
              <a:t></a:t>
            </a:r>
            <a:r>
              <a:rPr lang="fr-FR" altLang="en-US" sz="2000"/>
              <a:t>-токоферола код старијих од 14 година. Ипак, има стручњака који због снажног антиоксидантног својства препоручују средовечним и старијим људима дозе </a:t>
            </a:r>
            <a:r>
              <a:rPr lang="en-US" altLang="en-US" sz="2000">
                <a:sym typeface="Symbol" panose="05050102010706020507" pitchFamily="18" charset="2"/>
              </a:rPr>
              <a:t></a:t>
            </a:r>
            <a:r>
              <a:rPr lang="fr-FR" altLang="en-US" sz="2000"/>
              <a:t>-токоферола, иако клиничке предности још увек нису доказане (осим код неких поремећаја органа за варење).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/>
              <a:t>ТОКСИЧНОСТ ВИТАМИНА Е</a:t>
            </a:r>
            <a:endParaRPr lang="sr-Latn-CS" altLang="en-US" sz="20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/>
              <a:t>	Витамин Е је липосолубилни витамин чија токсичност није потврђена ни при веома великим концентрацијама.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/>
              <a:t>ИЗВОРИ ВИТАМИНА Е У ХРАНИ</a:t>
            </a:r>
            <a:endParaRPr lang="sr-Latn-CS" altLang="en-US" sz="20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/>
              <a:t>	Главни извор витамина Е у исхрани представљају уља биљног порекла</a:t>
            </a:r>
            <a:r>
              <a:rPr lang="sr-Latn-CS" altLang="en-US" sz="2000"/>
              <a:t>.</a:t>
            </a:r>
            <a:r>
              <a:rPr lang="fr-FR" altLang="en-US" sz="2000"/>
              <a:t> </a:t>
            </a:r>
            <a:endParaRPr lang="en-US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 txBox="1">
            <a:spLocks noChangeArrowheads="1"/>
          </p:cNvSpPr>
          <p:nvPr/>
        </p:nvSpPr>
        <p:spPr bwMode="auto">
          <a:xfrm>
            <a:off x="395288" y="836613"/>
            <a:ext cx="830580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de-DE" altLang="en-US" sz="2400" b="1" u="sng"/>
              <a:t>Витамин К</a:t>
            </a:r>
            <a:endParaRPr lang="sr-Latn-CS" altLang="en-US" sz="2400" b="1" u="sng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400" b="1" u="sng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de-DE" altLang="en-US" sz="2000" b="1"/>
              <a:t>ФИЗИЧКО-ХЕМИЈСКЕ КАРАКТЕРИСТИКЕ ВИТАМИНА К</a:t>
            </a:r>
            <a:endParaRPr lang="sr-Latn-CS" altLang="en-US" sz="20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de-DE" altLang="en-US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/>
              <a:t>	</a:t>
            </a:r>
            <a:r>
              <a:rPr lang="de-DE" altLang="en-US" sz="2000"/>
              <a:t>Витамин К представља групу једињења коју чине липосолубилни </a:t>
            </a:r>
            <a:r>
              <a:rPr lang="de-DE" altLang="en-US" sz="2000" b="1" i="1"/>
              <a:t>К</a:t>
            </a:r>
            <a:r>
              <a:rPr lang="de-DE" altLang="en-US" sz="2000" b="1" i="1" baseline="-25000"/>
              <a:t>1</a:t>
            </a:r>
            <a:r>
              <a:rPr lang="de-DE" altLang="en-US" sz="2000" b="1"/>
              <a:t> (</a:t>
            </a:r>
            <a:r>
              <a:rPr lang="de-DE" altLang="en-US" sz="2000" b="1" i="1"/>
              <a:t>филокинон</a:t>
            </a:r>
            <a:r>
              <a:rPr lang="de-DE" altLang="en-US" sz="2000" b="1"/>
              <a:t>)</a:t>
            </a:r>
            <a:r>
              <a:rPr lang="de-DE" altLang="en-US" sz="2000"/>
              <a:t> и </a:t>
            </a:r>
            <a:r>
              <a:rPr lang="de-DE" altLang="en-US" sz="2000" b="1" i="1"/>
              <a:t>К</a:t>
            </a:r>
            <a:r>
              <a:rPr lang="de-DE" altLang="en-US" sz="2000" b="1" i="1" baseline="-25000"/>
              <a:t>2</a:t>
            </a:r>
            <a:r>
              <a:rPr lang="de-DE" altLang="en-US" sz="2000" b="1"/>
              <a:t> (</a:t>
            </a:r>
            <a:r>
              <a:rPr lang="de-DE" altLang="en-US" sz="2000" b="1" i="1"/>
              <a:t>менакинон</a:t>
            </a:r>
            <a:r>
              <a:rPr lang="de-DE" altLang="en-US" sz="2000" b="1"/>
              <a:t>),</a:t>
            </a:r>
            <a:r>
              <a:rPr lang="de-DE" altLang="en-US" sz="2000"/>
              <a:t> као и хидросолубилни </a:t>
            </a:r>
            <a:r>
              <a:rPr lang="de-DE" altLang="en-US" sz="2000" b="1" i="1"/>
              <a:t>К</a:t>
            </a:r>
            <a:r>
              <a:rPr lang="de-DE" altLang="en-US" sz="2000" b="1" i="1" baseline="-25000"/>
              <a:t>3</a:t>
            </a:r>
            <a:r>
              <a:rPr lang="de-DE" altLang="en-US" sz="2000" b="1"/>
              <a:t> (</a:t>
            </a:r>
            <a:r>
              <a:rPr lang="de-DE" altLang="en-US" sz="2000" b="1" i="1"/>
              <a:t>менадион</a:t>
            </a:r>
            <a:r>
              <a:rPr lang="de-DE" altLang="en-US" sz="2000" b="1"/>
              <a:t>).</a:t>
            </a:r>
            <a:r>
              <a:rPr lang="de-DE" altLang="en-US" sz="2000"/>
              <a:t> Они су одговорни за коагулацију крви, по чему су и добили заједнички назив (витамин коагулације</a:t>
            </a:r>
            <a:r>
              <a:rPr lang="sr-Latn-CS" altLang="en-US" sz="2000"/>
              <a:t> </a:t>
            </a:r>
            <a:r>
              <a:rPr lang="de-DE" altLang="en-US" sz="2000"/>
              <a:t>=</a:t>
            </a:r>
            <a:r>
              <a:rPr lang="sr-Latn-CS" altLang="en-US" sz="2000"/>
              <a:t> </a:t>
            </a:r>
            <a:r>
              <a:rPr lang="de-DE" altLang="en-US" sz="2000"/>
              <a:t>витамин К). За откриће витамина К је дански научник Хенрик Дам са Универзитета у Копенхагену добио Нобелову награду за физиологију и медицину. К</a:t>
            </a:r>
            <a:r>
              <a:rPr lang="de-DE" altLang="en-US" sz="2000" baseline="-25000"/>
              <a:t>1</a:t>
            </a:r>
            <a:r>
              <a:rPr lang="de-DE" altLang="en-US" sz="2000"/>
              <a:t> (филокинон) је најчешћи облик витамина К који се налази у намирницама, али се зато К</a:t>
            </a:r>
            <a:r>
              <a:rPr lang="de-DE" altLang="en-US" sz="2000" baseline="-25000"/>
              <a:t>2</a:t>
            </a:r>
            <a:r>
              <a:rPr lang="de-DE" altLang="en-US" sz="2000"/>
              <a:t> (менакинон) синтетише у цревима (од стране цревних бактерија) па представља унутрашњи извор витамина К. </a:t>
            </a:r>
            <a:endParaRPr lang="en-US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 txBox="1">
            <a:spLocks noChangeArrowheads="1"/>
          </p:cNvSpPr>
          <p:nvPr/>
        </p:nvSpPr>
        <p:spPr bwMode="auto">
          <a:xfrm>
            <a:off x="395288" y="404813"/>
            <a:ext cx="8305800" cy="561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000" b="1" dirty="0"/>
              <a:t>ПОРЕМЕЋАЈИ КОЈИ НАСТАЈУ УСЛЕД НЕДОСТАТКА ВИТАМИНА К</a:t>
            </a:r>
            <a:endParaRPr lang="sr-Latn-CS" altLang="en-US" sz="2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1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 dirty="0"/>
              <a:t>	Најзначајнији </a:t>
            </a:r>
            <a:r>
              <a:rPr lang="en-GB" altLang="en-US" sz="2000" dirty="0" err="1"/>
              <a:t>поремећај</a:t>
            </a:r>
            <a:r>
              <a:rPr lang="en-GB" altLang="en-US" sz="2000" dirty="0"/>
              <a:t> који настаје услед </a:t>
            </a:r>
            <a:r>
              <a:rPr lang="en-GB" altLang="en-US" sz="2000" dirty="0" err="1"/>
              <a:t>недовољне</a:t>
            </a:r>
            <a:r>
              <a:rPr lang="en-GB" altLang="en-US" sz="2000" dirty="0"/>
              <a:t> </a:t>
            </a:r>
            <a:r>
              <a:rPr lang="en-GB" altLang="en-US" sz="2000" dirty="0" err="1"/>
              <a:t>количине</a:t>
            </a:r>
            <a:r>
              <a:rPr lang="en-GB" altLang="en-US" sz="2000" dirty="0"/>
              <a:t> </a:t>
            </a:r>
            <a:r>
              <a:rPr lang="en-GB" altLang="en-US" sz="2000" dirty="0" err="1"/>
              <a:t>витамина</a:t>
            </a:r>
            <a:r>
              <a:rPr lang="en-GB" altLang="en-US" sz="2000" dirty="0"/>
              <a:t> К је </a:t>
            </a:r>
            <a:r>
              <a:rPr lang="en-GB" altLang="en-US" sz="2000" b="1" i="1" dirty="0" err="1"/>
              <a:t>продужено</a:t>
            </a:r>
            <a:r>
              <a:rPr lang="en-GB" altLang="en-US" sz="2000" b="1" i="1" dirty="0"/>
              <a:t> </a:t>
            </a:r>
            <a:r>
              <a:rPr lang="en-GB" altLang="en-US" sz="2000" b="1" i="1" dirty="0" err="1"/>
              <a:t>време</a:t>
            </a:r>
            <a:r>
              <a:rPr lang="en-GB" altLang="en-US" sz="2000" b="1" i="1" dirty="0"/>
              <a:t> крварења</a:t>
            </a:r>
            <a:r>
              <a:rPr lang="en-GB" altLang="en-US" sz="2000" dirty="0"/>
              <a:t>. </a:t>
            </a:r>
            <a:endParaRPr lang="sr-Latn-CS" alt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 b="1" dirty="0"/>
              <a:t>ПОТРЕБЕ ЗА ВИТАМИНОМ К</a:t>
            </a:r>
            <a:endParaRPr lang="sr-Latn-CS" altLang="en-US" sz="2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1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2000" dirty="0"/>
              <a:t>	</a:t>
            </a:r>
            <a:r>
              <a:rPr lang="en-GB" altLang="en-US" sz="2000" dirty="0" err="1"/>
              <a:t>Дневне</a:t>
            </a:r>
            <a:r>
              <a:rPr lang="en-GB" altLang="en-US" sz="2000" dirty="0"/>
              <a:t> </a:t>
            </a:r>
            <a:r>
              <a:rPr lang="en-GB" altLang="en-US" sz="2000" dirty="0" err="1"/>
              <a:t>потребе</a:t>
            </a:r>
            <a:r>
              <a:rPr lang="en-GB" altLang="en-US" sz="2000" dirty="0"/>
              <a:t> за </a:t>
            </a:r>
            <a:r>
              <a:rPr lang="en-GB" altLang="en-US" sz="2000" dirty="0" err="1"/>
              <a:t>витамином</a:t>
            </a:r>
            <a:r>
              <a:rPr lang="en-GB" altLang="en-US" sz="2000" dirty="0"/>
              <a:t> К (</a:t>
            </a:r>
            <a:r>
              <a:rPr lang="en-GB" altLang="en-US" sz="2000" dirty="0" err="1"/>
              <a:t>поред</a:t>
            </a:r>
            <a:r>
              <a:rPr lang="en-GB" altLang="en-US" sz="2000" dirty="0"/>
              <a:t> </a:t>
            </a:r>
            <a:r>
              <a:rPr lang="en-GB" altLang="en-US" sz="2000" dirty="0" err="1"/>
              <a:t>унутрашње</a:t>
            </a:r>
            <a:r>
              <a:rPr lang="en-GB" altLang="en-US" sz="2000" dirty="0"/>
              <a:t> </a:t>
            </a:r>
            <a:r>
              <a:rPr lang="en-GB" altLang="en-US" sz="2000" dirty="0" err="1"/>
              <a:t>продукције</a:t>
            </a:r>
            <a:r>
              <a:rPr lang="en-GB" altLang="en-US" sz="2000" dirty="0"/>
              <a:t> у </a:t>
            </a:r>
            <a:r>
              <a:rPr lang="en-GB" altLang="en-US" sz="2000" dirty="0" err="1"/>
              <a:t>цревима</a:t>
            </a:r>
            <a:r>
              <a:rPr lang="en-GB" altLang="en-US" sz="2000" dirty="0"/>
              <a:t>) </a:t>
            </a:r>
            <a:r>
              <a:rPr lang="en-GB" altLang="en-US" sz="2000" dirty="0" err="1"/>
              <a:t>износе</a:t>
            </a:r>
            <a:r>
              <a:rPr lang="en-GB" altLang="en-US" sz="2000" dirty="0"/>
              <a:t> 120</a:t>
            </a:r>
            <a:r>
              <a:rPr lang="en-US" altLang="en-US" sz="2000" dirty="0">
                <a:sym typeface="Symbol" panose="05050102010706020507" pitchFamily="18" charset="2"/>
              </a:rPr>
              <a:t></a:t>
            </a:r>
            <a:r>
              <a:rPr lang="sr-Latn-CS" altLang="en-US" sz="2000" dirty="0">
                <a:sym typeface="Symbol" panose="05050102010706020507" pitchFamily="18" charset="2"/>
              </a:rPr>
              <a:t>g</a:t>
            </a:r>
            <a:r>
              <a:rPr lang="en-GB" altLang="en-US" sz="2000" dirty="0"/>
              <a:t> за </a:t>
            </a:r>
            <a:r>
              <a:rPr lang="en-GB" altLang="en-US" sz="2000" dirty="0" err="1"/>
              <a:t>одрасле</a:t>
            </a:r>
            <a:r>
              <a:rPr lang="en-GB" altLang="en-US" sz="2000" dirty="0"/>
              <a:t> </a:t>
            </a:r>
            <a:r>
              <a:rPr lang="en-GB" altLang="en-US" sz="2000" dirty="0" err="1"/>
              <a:t>мушкарце</a:t>
            </a:r>
            <a:r>
              <a:rPr lang="en-GB" altLang="en-US" sz="2000" dirty="0"/>
              <a:t> и 90</a:t>
            </a:r>
            <a:r>
              <a:rPr lang="en-US" altLang="en-US" sz="2000" dirty="0">
                <a:sym typeface="Symbol" panose="05050102010706020507" pitchFamily="18" charset="2"/>
              </a:rPr>
              <a:t></a:t>
            </a:r>
            <a:r>
              <a:rPr lang="sr-Latn-CS" altLang="en-US" sz="2000" dirty="0"/>
              <a:t>g</a:t>
            </a:r>
            <a:r>
              <a:rPr lang="en-GB" altLang="en-US" sz="2000" dirty="0"/>
              <a:t> за </a:t>
            </a:r>
            <a:r>
              <a:rPr lang="en-GB" altLang="en-US" sz="2000" dirty="0" err="1"/>
              <a:t>одрасле</a:t>
            </a:r>
            <a:r>
              <a:rPr lang="en-GB" altLang="en-US" sz="2000" dirty="0"/>
              <a:t> </a:t>
            </a:r>
            <a:r>
              <a:rPr lang="en-GB" altLang="en-US" sz="2000" dirty="0" err="1"/>
              <a:t>жене</a:t>
            </a:r>
            <a:r>
              <a:rPr lang="en-GB" altLang="en-US" sz="2000" dirty="0"/>
              <a:t>, а за </a:t>
            </a:r>
            <a:r>
              <a:rPr lang="en-GB" altLang="en-US" sz="2000" dirty="0" err="1"/>
              <a:t>новорођенчад</a:t>
            </a:r>
            <a:r>
              <a:rPr lang="en-GB" altLang="en-US" sz="2000" dirty="0"/>
              <a:t> је </a:t>
            </a:r>
            <a:r>
              <a:rPr lang="en-GB" altLang="en-US" sz="2000" dirty="0" err="1"/>
              <a:t>потребан</a:t>
            </a:r>
            <a:r>
              <a:rPr lang="en-GB" altLang="en-US" sz="2000" dirty="0"/>
              <a:t> </a:t>
            </a:r>
            <a:r>
              <a:rPr lang="en-GB" altLang="en-US" sz="2000" dirty="0" err="1"/>
              <a:t>посебан</a:t>
            </a:r>
            <a:r>
              <a:rPr lang="en-GB" altLang="en-US" sz="2000" dirty="0"/>
              <a:t> </a:t>
            </a:r>
            <a:r>
              <a:rPr lang="en-GB" altLang="en-US" sz="2000" dirty="0" err="1"/>
              <a:t>систем</a:t>
            </a:r>
            <a:r>
              <a:rPr lang="en-GB" altLang="en-US" sz="2000" dirty="0"/>
              <a:t> </a:t>
            </a:r>
            <a:r>
              <a:rPr lang="en-GB" altLang="en-US" sz="2000" dirty="0" err="1"/>
              <a:t>дозирања</a:t>
            </a:r>
            <a:r>
              <a:rPr lang="en-GB" altLang="en-US" sz="2000" dirty="0"/>
              <a:t> и </a:t>
            </a:r>
            <a:r>
              <a:rPr lang="en-GB" altLang="en-US" sz="2000" dirty="0" err="1"/>
              <a:t>администрације</a:t>
            </a:r>
            <a:r>
              <a:rPr lang="en-GB" altLang="en-US" sz="2000" dirty="0"/>
              <a:t> (не </a:t>
            </a:r>
            <a:r>
              <a:rPr lang="en-GB" altLang="en-US" sz="2000" dirty="0" err="1"/>
              <a:t>сме</a:t>
            </a:r>
            <a:r>
              <a:rPr lang="en-GB" altLang="en-US" sz="2000" dirty="0"/>
              <a:t> бити </a:t>
            </a:r>
            <a:r>
              <a:rPr lang="en-GB" altLang="en-US" sz="2000" dirty="0" err="1"/>
              <a:t>испод</a:t>
            </a:r>
            <a:r>
              <a:rPr lang="en-GB" altLang="en-US" sz="2000" dirty="0"/>
              <a:t> 1</a:t>
            </a:r>
            <a:r>
              <a:rPr lang="en-US" altLang="en-US" sz="2000" dirty="0">
                <a:sym typeface="Symbol" panose="05050102010706020507" pitchFamily="18" charset="2"/>
              </a:rPr>
              <a:t></a:t>
            </a:r>
            <a:r>
              <a:rPr lang="sr-Latn-CS" altLang="en-US" sz="2000" dirty="0"/>
              <a:t>g</a:t>
            </a:r>
            <a:r>
              <a:rPr lang="en-GB" altLang="en-US" sz="2000" dirty="0"/>
              <a:t>/</a:t>
            </a:r>
            <a:r>
              <a:rPr lang="sr-Latn-CS" altLang="en-US" sz="2000" dirty="0"/>
              <a:t>kg</a:t>
            </a:r>
            <a:r>
              <a:rPr lang="en-GB" altLang="en-US" sz="2000" dirty="0"/>
              <a:t> телесне масе).</a:t>
            </a:r>
            <a:endParaRPr lang="sr-Latn-CS" alt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000" b="1" dirty="0"/>
              <a:t>ТОКСИЧНОСТ ВИТАМИНА К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1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 dirty="0"/>
              <a:t>	</a:t>
            </a:r>
            <a:r>
              <a:rPr lang="en-US" altLang="en-US" sz="2000" dirty="0" err="1"/>
              <a:t>Токсичност</a:t>
            </a:r>
            <a:r>
              <a:rPr lang="en-US" altLang="en-US" sz="2000" dirty="0"/>
              <a:t> </a:t>
            </a:r>
            <a:r>
              <a:rPr lang="en-US" altLang="en-US" sz="2000" dirty="0" err="1"/>
              <a:t>витамина</a:t>
            </a:r>
            <a:r>
              <a:rPr lang="en-US" altLang="en-US" sz="2000" dirty="0"/>
              <a:t> К није </a:t>
            </a:r>
            <a:r>
              <a:rPr lang="en-US" altLang="en-US" sz="2000" dirty="0" err="1"/>
              <a:t>потврђена</a:t>
            </a:r>
            <a:r>
              <a:rPr lang="en-US" altLang="en-US" sz="2000" dirty="0"/>
              <a:t> </a:t>
            </a:r>
            <a:r>
              <a:rPr lang="en-US" altLang="en-US" sz="2000" dirty="0" err="1"/>
              <a:t>ни</a:t>
            </a:r>
            <a:r>
              <a:rPr lang="en-US" altLang="en-US" sz="2000" dirty="0"/>
              <a:t> при веома </a:t>
            </a:r>
            <a:r>
              <a:rPr lang="en-US" altLang="en-US" sz="2000" dirty="0" err="1"/>
              <a:t>великим</a:t>
            </a:r>
            <a:r>
              <a:rPr lang="en-US" altLang="en-US" sz="2000" dirty="0"/>
              <a:t> </a:t>
            </a:r>
            <a:r>
              <a:rPr lang="en-US" altLang="en-US" sz="2000" dirty="0" err="1"/>
              <a:t>концентрацијама</a:t>
            </a:r>
            <a:r>
              <a:rPr lang="en-US" altLang="en-US" sz="2000" dirty="0"/>
              <a:t>.</a:t>
            </a:r>
            <a:endParaRPr lang="sr-Latn-CS" alt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0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000" b="1" dirty="0"/>
              <a:t>ИЗВОРИ ВИТАМИНА К У ХРАНИ</a:t>
            </a:r>
            <a:endParaRPr lang="sr-Latn-CS" altLang="en-US" sz="2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 dirty="0"/>
              <a:t>	</a:t>
            </a:r>
            <a:r>
              <a:rPr lang="fr-FR" altLang="en-US" sz="2000" dirty="0"/>
              <a:t>Главни </a:t>
            </a:r>
            <a:r>
              <a:rPr lang="fr-FR" altLang="en-US" sz="2000" dirty="0" err="1"/>
              <a:t>извор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витамина</a:t>
            </a:r>
            <a:r>
              <a:rPr lang="fr-FR" altLang="en-US" sz="2000" dirty="0"/>
              <a:t> К у исхрани </a:t>
            </a:r>
            <a:r>
              <a:rPr lang="fr-FR" altLang="en-US" sz="2000" dirty="0" err="1" smtClean="0"/>
              <a:t>представљају</a:t>
            </a:r>
            <a:r>
              <a:rPr lang="sr-Cyrl-RS" altLang="en-US" sz="2000" dirty="0" smtClean="0"/>
              <a:t> животињска</a:t>
            </a:r>
            <a:r>
              <a:rPr lang="fr-FR" altLang="en-US" sz="2000" dirty="0" smtClean="0"/>
              <a:t> </a:t>
            </a:r>
            <a:r>
              <a:rPr lang="fr-FR" altLang="en-US" sz="2000" dirty="0" err="1"/>
              <a:t>јетра</a:t>
            </a:r>
            <a:r>
              <a:rPr lang="fr-FR" altLang="en-US" sz="2000" dirty="0"/>
              <a:t> и </a:t>
            </a:r>
            <a:r>
              <a:rPr lang="fr-FR" altLang="en-US" sz="2000" dirty="0" err="1"/>
              <a:t>зелено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поврће</a:t>
            </a:r>
            <a:r>
              <a:rPr lang="sr-Latn-CS" altLang="en-US" sz="2000" dirty="0"/>
              <a:t>.</a:t>
            </a:r>
            <a:r>
              <a:rPr lang="en-US" altLang="en-US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 txBox="1">
            <a:spLocks noChangeArrowheads="1"/>
          </p:cNvSpPr>
          <p:nvPr/>
        </p:nvSpPr>
        <p:spPr bwMode="auto">
          <a:xfrm>
            <a:off x="395288" y="476250"/>
            <a:ext cx="83058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fr-FR" altLang="en-US" sz="2400" b="1" u="sng" dirty="0" err="1"/>
              <a:t>Витамин</a:t>
            </a:r>
            <a:r>
              <a:rPr lang="fr-FR" altLang="en-US" sz="2400" b="1" u="sng" dirty="0"/>
              <a:t> C</a:t>
            </a:r>
            <a:endParaRPr lang="sr-Latn-CS" altLang="en-US" sz="2400" b="1" u="sng" dirty="0"/>
          </a:p>
          <a:p>
            <a:pPr>
              <a:buFont typeface="Wingdings" panose="05000000000000000000" pitchFamily="2" charset="2"/>
              <a:buNone/>
            </a:pPr>
            <a:endParaRPr lang="en-US" altLang="en-US" sz="2400" b="1" u="sng" dirty="0"/>
          </a:p>
          <a:p>
            <a:pPr>
              <a:buFont typeface="Wingdings" panose="05000000000000000000" pitchFamily="2" charset="2"/>
              <a:buNone/>
            </a:pPr>
            <a:endParaRPr lang="sr-Latn-CS" altLang="en-US" sz="900" u="sng" dirty="0"/>
          </a:p>
          <a:p>
            <a:pPr>
              <a:buFont typeface="Wingdings" panose="05000000000000000000" pitchFamily="2" charset="2"/>
              <a:buNone/>
            </a:pPr>
            <a:r>
              <a:rPr lang="fr-FR" altLang="en-US" sz="2000" b="1" dirty="0"/>
              <a:t>ФИЗ</a:t>
            </a:r>
            <a:r>
              <a:rPr lang="sr-Cyrl-CS" altLang="en-US" sz="2000" b="1" dirty="0"/>
              <a:t>И</a:t>
            </a:r>
            <a:r>
              <a:rPr lang="fr-FR" altLang="en-US" sz="2000" b="1" dirty="0"/>
              <a:t>ЧКО-ХЕМ</a:t>
            </a:r>
            <a:r>
              <a:rPr lang="sr-Cyrl-CS" altLang="en-US" sz="2000" b="1" dirty="0"/>
              <a:t>И</a:t>
            </a:r>
            <a:r>
              <a:rPr lang="fr-FR" altLang="en-US" sz="2000" b="1" dirty="0"/>
              <a:t>ЈСKE KАРAКТЕ</a:t>
            </a:r>
            <a:r>
              <a:rPr lang="sr-Cyrl-CS" altLang="en-US" sz="2000" b="1" dirty="0"/>
              <a:t>Р</a:t>
            </a:r>
            <a:r>
              <a:rPr lang="fr-FR" altLang="en-US" sz="2000" b="1" dirty="0"/>
              <a:t>ИСT</a:t>
            </a:r>
            <a:r>
              <a:rPr lang="sr-Cyrl-CS" altLang="en-US" sz="2000" b="1" dirty="0"/>
              <a:t>И</a:t>
            </a:r>
            <a:r>
              <a:rPr lang="fr-FR" altLang="en-US" sz="2000" b="1" dirty="0"/>
              <a:t>KE В</a:t>
            </a:r>
            <a:r>
              <a:rPr lang="sr-Cyrl-CS" altLang="en-US" sz="2000" b="1" dirty="0"/>
              <a:t>И</a:t>
            </a:r>
            <a:r>
              <a:rPr lang="fr-FR" altLang="en-US" sz="2000" b="1" dirty="0"/>
              <a:t>TАМ</a:t>
            </a:r>
            <a:r>
              <a:rPr lang="sr-Cyrl-CS" altLang="en-US" sz="2000" b="1" dirty="0"/>
              <a:t>ИН</a:t>
            </a:r>
            <a:r>
              <a:rPr lang="fr-FR" altLang="en-US" sz="2000" b="1" dirty="0"/>
              <a:t>A C</a:t>
            </a:r>
            <a:endParaRPr lang="sr-Latn-CS" altLang="en-US" sz="2000" b="1" dirty="0"/>
          </a:p>
          <a:p>
            <a:pPr>
              <a:buFont typeface="Wingdings" panose="05000000000000000000" pitchFamily="2" charset="2"/>
              <a:buNone/>
            </a:pPr>
            <a:endParaRPr lang="fr-FR" altLang="en-US" sz="900" b="1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000" dirty="0"/>
              <a:t>	</a:t>
            </a:r>
            <a:r>
              <a:rPr lang="fr-FR" altLang="en-US" sz="2000" dirty="0"/>
              <a:t>Први </a:t>
            </a:r>
            <a:r>
              <a:rPr lang="fr-FR" altLang="en-US" sz="2000" dirty="0" err="1"/>
              <a:t>подац</a:t>
            </a:r>
            <a:r>
              <a:rPr lang="sr-Cyrl-CS" altLang="en-US" sz="2000" dirty="0"/>
              <a:t>и</a:t>
            </a:r>
            <a:r>
              <a:rPr lang="fr-FR" altLang="en-US" sz="2000" dirty="0"/>
              <a:t> o </a:t>
            </a:r>
            <a:r>
              <a:rPr lang="sr-Cyrl-CS" altLang="en-US" sz="2000" dirty="0"/>
              <a:t>ви</a:t>
            </a:r>
            <a:r>
              <a:rPr lang="fr-FR" altLang="en-US" sz="2000" dirty="0" err="1"/>
              <a:t>тaм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ну</a:t>
            </a:r>
            <a:r>
              <a:rPr lang="fr-FR" altLang="en-US" sz="2000" dirty="0"/>
              <a:t> </a:t>
            </a:r>
            <a:r>
              <a:rPr lang="sr-Cyrl-CS" altLang="en-US" sz="2000" dirty="0"/>
              <a:t>С</a:t>
            </a:r>
            <a:r>
              <a:rPr lang="fr-FR" altLang="en-US" sz="2000" dirty="0"/>
              <a:t> се </a:t>
            </a:r>
            <a:r>
              <a:rPr lang="sr-Cyrl-CS" altLang="en-US" sz="2000" dirty="0"/>
              <a:t>везују</a:t>
            </a:r>
            <a:r>
              <a:rPr lang="fr-FR" altLang="en-US" sz="2000" dirty="0"/>
              <a:t> </a:t>
            </a:r>
            <a:r>
              <a:rPr lang="sr-Cyrl-CS" altLang="en-US" sz="2000" dirty="0"/>
              <a:t>з</a:t>
            </a:r>
            <a:r>
              <a:rPr lang="fr-FR" altLang="en-US" sz="2000" dirty="0"/>
              <a:t>a б</a:t>
            </a:r>
            <a:r>
              <a:rPr lang="sr-Cyrl-CS" altLang="en-US" sz="2000" dirty="0"/>
              <a:t>ританске</a:t>
            </a:r>
            <a:r>
              <a:rPr lang="fr-FR" altLang="en-US" sz="2000" dirty="0"/>
              <a:t> </a:t>
            </a:r>
            <a:r>
              <a:rPr lang="sr-Cyrl-CS" altLang="en-US" sz="2000" dirty="0"/>
              <a:t>морнаре који</a:t>
            </a:r>
            <a:r>
              <a:rPr lang="fr-FR" altLang="en-US" sz="2000" dirty="0"/>
              <a:t> </a:t>
            </a:r>
            <a:r>
              <a:rPr lang="sr-Cyrl-CS" altLang="en-US" sz="2000" dirty="0"/>
              <a:t>су</a:t>
            </a:r>
            <a:r>
              <a:rPr lang="fr-FR" altLang="en-US" sz="2000" dirty="0"/>
              <a:t> </a:t>
            </a:r>
            <a:r>
              <a:rPr lang="sr-Cyrl-CS" altLang="en-US" sz="2000" dirty="0"/>
              <a:t>уочили</a:t>
            </a:r>
            <a:r>
              <a:rPr lang="fr-FR" altLang="en-US" sz="2000" dirty="0"/>
              <a:t> да </a:t>
            </a:r>
            <a:r>
              <a:rPr lang="sr-Cyrl-CS" altLang="en-US" sz="2000" dirty="0"/>
              <a:t>н</a:t>
            </a:r>
            <a:r>
              <a:rPr lang="fr-FR" altLang="en-US" sz="2000" dirty="0"/>
              <a:t>a </a:t>
            </a:r>
            <a:r>
              <a:rPr lang="sr-Cyrl-CS" altLang="en-US" sz="2000" dirty="0"/>
              <a:t>дугим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путoвaњ</a:t>
            </a:r>
            <a:r>
              <a:rPr lang="sr-Cyrl-CS" altLang="en-US" sz="2000" dirty="0"/>
              <a:t>има</a:t>
            </a:r>
            <a:r>
              <a:rPr lang="fr-FR" altLang="en-US" sz="2000" dirty="0"/>
              <a:t> </a:t>
            </a:r>
            <a:r>
              <a:rPr lang="sr-Cyrl-CS" altLang="en-US" sz="2000" dirty="0"/>
              <a:t>узимање</a:t>
            </a:r>
            <a:r>
              <a:rPr lang="fr-FR" altLang="en-US" sz="2000" dirty="0"/>
              <a:t> </a:t>
            </a:r>
            <a:r>
              <a:rPr lang="sr-Cyrl-CS" altLang="en-US" sz="2000" dirty="0"/>
              <a:t>лимуновог</a:t>
            </a:r>
            <a:r>
              <a:rPr lang="fr-FR" altLang="en-US" sz="2000" dirty="0"/>
              <a:t> </a:t>
            </a:r>
            <a:r>
              <a:rPr lang="fr-FR" altLang="en-US" sz="2000" dirty="0" err="1"/>
              <a:t>сoкa</a:t>
            </a:r>
            <a:r>
              <a:rPr lang="fr-FR" altLang="en-US" sz="2000" dirty="0"/>
              <a:t> </a:t>
            </a:r>
            <a:r>
              <a:rPr lang="sr-Cyrl-CS" altLang="en-US" sz="2000" dirty="0"/>
              <a:t>м</a:t>
            </a:r>
            <a:r>
              <a:rPr lang="fr-FR" altLang="en-US" sz="2000" dirty="0" err="1"/>
              <a:t>oжe</a:t>
            </a:r>
            <a:r>
              <a:rPr lang="fr-FR" altLang="en-US" sz="2000" dirty="0"/>
              <a:t> </a:t>
            </a:r>
            <a:r>
              <a:rPr lang="sr-Cyrl-CS" altLang="en-US" sz="2000" dirty="0"/>
              <a:t>сп</a:t>
            </a:r>
            <a:r>
              <a:rPr lang="fr-FR" altLang="en-US" sz="2000" dirty="0" err="1"/>
              <a:t>рeчи</a:t>
            </a:r>
            <a:r>
              <a:rPr lang="sr-Cyrl-CS" altLang="en-US" sz="2000" dirty="0"/>
              <a:t>ти</a:t>
            </a:r>
            <a:r>
              <a:rPr lang="fr-FR" altLang="en-US" sz="2000" dirty="0"/>
              <a:t> </a:t>
            </a:r>
            <a:r>
              <a:rPr lang="sr-Cyrl-CS" altLang="en-US" sz="2000" dirty="0"/>
              <a:t>настајање</a:t>
            </a:r>
            <a:r>
              <a:rPr lang="fr-FR" altLang="en-US" sz="2000" dirty="0"/>
              <a:t> </a:t>
            </a:r>
            <a:r>
              <a:rPr lang="sr-Cyrl-CS" altLang="en-US" sz="2000" b="1" i="1" dirty="0"/>
              <a:t>скорбут</a:t>
            </a:r>
            <a:r>
              <a:rPr lang="fr-FR" altLang="en-US" sz="2000" b="1" i="1" dirty="0"/>
              <a:t>a</a:t>
            </a:r>
            <a:r>
              <a:rPr lang="fr-FR" altLang="en-US" sz="2000" dirty="0"/>
              <a:t>, </a:t>
            </a:r>
            <a:r>
              <a:rPr lang="sr-Cyrl-CS" altLang="en-US" sz="2000" dirty="0"/>
              <a:t>болести</a:t>
            </a:r>
            <a:r>
              <a:rPr lang="fr-FR" altLang="en-US" sz="2000" dirty="0"/>
              <a:t> </a:t>
            </a:r>
            <a:r>
              <a:rPr lang="sr-Cyrl-CS" altLang="en-US" sz="2000" dirty="0"/>
              <a:t>која се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мaн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фeс</a:t>
            </a:r>
            <a:r>
              <a:rPr lang="sr-Cyrl-CS" altLang="en-US" sz="2000" dirty="0"/>
              <a:t>т</a:t>
            </a:r>
            <a:r>
              <a:rPr lang="fr-FR" altLang="en-US" sz="2000" dirty="0" err="1"/>
              <a:t>oвa</a:t>
            </a:r>
            <a:r>
              <a:rPr lang="sr-Cyrl-CS" altLang="en-US" sz="2000" dirty="0"/>
              <a:t>л</a:t>
            </a:r>
            <a:r>
              <a:rPr lang="fr-FR" altLang="en-US" sz="2000" dirty="0"/>
              <a:t>a </a:t>
            </a:r>
            <a:r>
              <a:rPr lang="sr-Cyrl-CS" altLang="en-US" sz="2000" dirty="0"/>
              <a:t>т</a:t>
            </a:r>
            <a:r>
              <a:rPr lang="fr-FR" altLang="en-US" sz="2000" dirty="0" err="1"/>
              <a:t>eшки</a:t>
            </a:r>
            <a:r>
              <a:rPr lang="sr-Cyrl-CS" altLang="en-US" sz="2000" dirty="0"/>
              <a:t>м</a:t>
            </a:r>
            <a:r>
              <a:rPr lang="fr-FR" altLang="en-US" sz="2000" dirty="0"/>
              <a:t> </a:t>
            </a:r>
            <a:r>
              <a:rPr lang="sr-Cyrl-CS" altLang="en-US" sz="2000" dirty="0"/>
              <a:t>крварењима и која је</a:t>
            </a:r>
            <a:r>
              <a:rPr lang="fr-FR" altLang="en-US" sz="2000" dirty="0"/>
              <a:t> </a:t>
            </a:r>
            <a:r>
              <a:rPr lang="sr-Cyrl-CS" altLang="en-US" sz="2000" dirty="0"/>
              <a:t>настајала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збoг</a:t>
            </a:r>
            <a:r>
              <a:rPr lang="fr-FR" altLang="en-US" sz="2000" dirty="0"/>
              <a:t> </a:t>
            </a:r>
            <a:r>
              <a:rPr lang="fr-FR" altLang="en-US" sz="2000" dirty="0" err="1"/>
              <a:t>једнo</a:t>
            </a:r>
            <a:r>
              <a:rPr lang="sr-Cyrl-CS" altLang="en-US" sz="2000" dirty="0"/>
              <a:t>ли</a:t>
            </a:r>
            <a:r>
              <a:rPr lang="fr-FR" altLang="en-US" sz="2000" dirty="0"/>
              <a:t>ч</a:t>
            </a:r>
            <a:r>
              <a:rPr lang="sr-Cyrl-CS" altLang="en-US" sz="2000" dirty="0"/>
              <a:t>н</a:t>
            </a:r>
            <a:r>
              <a:rPr lang="fr-FR" altLang="en-US" sz="2000" dirty="0"/>
              <a:t>e </a:t>
            </a:r>
            <a:r>
              <a:rPr lang="sr-Cyrl-CS" altLang="en-US" sz="2000" dirty="0"/>
              <a:t>и</a:t>
            </a:r>
            <a:r>
              <a:rPr lang="fr-FR" altLang="en-US" sz="2000" dirty="0"/>
              <a:t> </a:t>
            </a:r>
            <a:r>
              <a:rPr lang="sr-Cyrl-CS" altLang="en-US" sz="2000" dirty="0"/>
              <a:t>н</a:t>
            </a:r>
            <a:r>
              <a:rPr lang="fr-FR" altLang="en-US" sz="2000" dirty="0"/>
              <a:t>e</a:t>
            </a:r>
            <a:r>
              <a:rPr lang="sr-Cyrl-CS" altLang="en-US" sz="2000" dirty="0"/>
              <a:t>к</a:t>
            </a:r>
            <a:r>
              <a:rPr lang="fr-FR" altLang="en-US" sz="2000" dirty="0" err="1"/>
              <a:t>вa</a:t>
            </a:r>
            <a:r>
              <a:rPr lang="sr-Cyrl-CS" altLang="en-US" sz="2000" dirty="0"/>
              <a:t>л</a:t>
            </a:r>
            <a:r>
              <a:rPr lang="fr-FR" altLang="en-US" sz="2000" dirty="0"/>
              <a:t>и</a:t>
            </a:r>
            <a:r>
              <a:rPr lang="sr-Cyrl-CS" altLang="en-US" sz="2000" dirty="0"/>
              <a:t>т</a:t>
            </a:r>
            <a:r>
              <a:rPr lang="fr-FR" altLang="en-US" sz="2000" dirty="0"/>
              <a:t>e</a:t>
            </a:r>
            <a:r>
              <a:rPr lang="sr-Cyrl-CS" altLang="en-US" sz="2000" dirty="0"/>
              <a:t>н</a:t>
            </a:r>
            <a:r>
              <a:rPr lang="fr-FR" altLang="en-US" sz="2000" dirty="0"/>
              <a:t>e 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схра</a:t>
            </a:r>
            <a:r>
              <a:rPr lang="sr-Cyrl-CS" altLang="en-US" sz="2000" dirty="0"/>
              <a:t>н</a:t>
            </a:r>
            <a:r>
              <a:rPr lang="fr-FR" altLang="en-US" sz="2000" dirty="0"/>
              <a:t>e. </a:t>
            </a:r>
            <a:r>
              <a:rPr lang="sr-Cyrl-RS" altLang="en-US" sz="2000" dirty="0" smtClean="0"/>
              <a:t>Хемијско</a:t>
            </a:r>
            <a:r>
              <a:rPr lang="fr-FR" altLang="en-US" sz="2000" dirty="0" smtClean="0"/>
              <a:t> </a:t>
            </a:r>
            <a:r>
              <a:rPr lang="sr-Cyrl-CS" altLang="en-US" sz="2000" dirty="0"/>
              <a:t>име витамина</a:t>
            </a:r>
            <a:r>
              <a:rPr lang="fr-FR" altLang="en-US" sz="2000" dirty="0"/>
              <a:t> </a:t>
            </a:r>
            <a:r>
              <a:rPr lang="sr-Cyrl-CS" altLang="en-US" sz="2000" dirty="0"/>
              <a:t>С</a:t>
            </a:r>
            <a:r>
              <a:rPr lang="fr-FR" altLang="en-US" sz="2000" dirty="0"/>
              <a:t> је </a:t>
            </a:r>
            <a:r>
              <a:rPr lang="fr-FR" altLang="en-US" sz="2000" i="1" dirty="0"/>
              <a:t>a</a:t>
            </a:r>
            <a:r>
              <a:rPr lang="sr-Cyrl-CS" altLang="en-US" sz="2000" i="1" dirty="0"/>
              <a:t>ск</a:t>
            </a:r>
            <a:r>
              <a:rPr lang="fr-FR" altLang="en-US" sz="2000" i="1" dirty="0"/>
              <a:t>o</a:t>
            </a:r>
            <a:r>
              <a:rPr lang="sr-Cyrl-CS" altLang="en-US" sz="2000" i="1" dirty="0"/>
              <a:t>р</a:t>
            </a:r>
            <a:r>
              <a:rPr lang="fr-FR" altLang="en-US" sz="2000" i="1" dirty="0"/>
              <a:t>б</a:t>
            </a:r>
            <a:r>
              <a:rPr lang="sr-Cyrl-CS" altLang="en-US" sz="2000" i="1" dirty="0"/>
              <a:t>инска</a:t>
            </a:r>
            <a:r>
              <a:rPr lang="fr-FR" altLang="en-US" sz="2000" i="1" dirty="0"/>
              <a:t> </a:t>
            </a:r>
            <a:r>
              <a:rPr lang="sr-Cyrl-CS" altLang="en-US" sz="2000" i="1" dirty="0"/>
              <a:t>кис</a:t>
            </a:r>
            <a:r>
              <a:rPr lang="fr-FR" altLang="en-US" sz="2000" i="1" dirty="0" err="1"/>
              <a:t>eли</a:t>
            </a:r>
            <a:r>
              <a:rPr lang="sr-Cyrl-CS" altLang="en-US" sz="2000" i="1" dirty="0"/>
              <a:t>н</a:t>
            </a:r>
            <a:r>
              <a:rPr lang="fr-FR" altLang="en-US" sz="2000" i="1" dirty="0"/>
              <a:t>a</a:t>
            </a:r>
            <a:r>
              <a:rPr lang="fr-FR" altLang="en-US" sz="2000" dirty="0"/>
              <a:t> </a:t>
            </a:r>
            <a:r>
              <a:rPr lang="sr-Cyrl-CS" altLang="en-US" sz="2000" dirty="0"/>
              <a:t>и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пo</a:t>
            </a:r>
            <a:r>
              <a:rPr lang="fr-FR" altLang="en-US" sz="2000" dirty="0"/>
              <a:t> с</a:t>
            </a:r>
            <a:r>
              <a:rPr lang="sr-Cyrl-CS" altLang="en-US" sz="2000" dirty="0"/>
              <a:t>т</a:t>
            </a:r>
            <a:r>
              <a:rPr lang="fr-FR" altLang="en-US" sz="2000" dirty="0" err="1"/>
              <a:t>ру</a:t>
            </a:r>
            <a:r>
              <a:rPr lang="sr-Cyrl-CS" altLang="en-US" sz="2000" dirty="0"/>
              <a:t>ктури </a:t>
            </a:r>
            <a:r>
              <a:rPr lang="fr-FR" altLang="en-US" sz="2000" dirty="0"/>
              <a:t>je </a:t>
            </a:r>
            <a:r>
              <a:rPr lang="fr-FR" altLang="en-US" sz="2000" dirty="0" err="1"/>
              <a:t>вeома</a:t>
            </a:r>
            <a:r>
              <a:rPr lang="fr-FR" altLang="en-US" sz="2000" dirty="0"/>
              <a:t> </a:t>
            </a:r>
            <a:r>
              <a:rPr lang="sr-Cyrl-CS" altLang="en-US" sz="2000" dirty="0"/>
              <a:t>сличан</a:t>
            </a:r>
            <a:r>
              <a:rPr lang="fr-FR" altLang="en-US" sz="2000" dirty="0"/>
              <a:t> г</a:t>
            </a:r>
            <a:r>
              <a:rPr lang="sr-Cyrl-CS" altLang="en-US" sz="2000" dirty="0"/>
              <a:t>лу</a:t>
            </a:r>
            <a:r>
              <a:rPr lang="fr-FR" altLang="en-US" sz="2000" dirty="0" err="1"/>
              <a:t>кoз</a:t>
            </a:r>
            <a:r>
              <a:rPr lang="sr-Cyrl-CS" altLang="en-US" sz="2000" dirty="0"/>
              <a:t>и</a:t>
            </a:r>
            <a:r>
              <a:rPr lang="fr-FR" altLang="en-US" sz="2000" dirty="0"/>
              <a:t>. И</a:t>
            </a:r>
            <a:r>
              <a:rPr lang="sr-Cyrl-CS" altLang="en-US" sz="2000" dirty="0"/>
              <a:t>п</a:t>
            </a:r>
            <a:r>
              <a:rPr lang="fr-FR" altLang="en-US" sz="2000" dirty="0" smtClean="0"/>
              <a:t>a</a:t>
            </a:r>
            <a:r>
              <a:rPr lang="sr-Cyrl-RS" altLang="en-US" sz="2000" dirty="0" smtClean="0"/>
              <a:t>к</a:t>
            </a:r>
            <a:r>
              <a:rPr lang="fr-FR" altLang="en-US" sz="2000" dirty="0" smtClean="0"/>
              <a:t>, </a:t>
            </a:r>
            <a:r>
              <a:rPr lang="sr-Cyrl-CS" altLang="en-US" sz="2000" dirty="0"/>
              <a:t>з</a:t>
            </a:r>
            <a:r>
              <a:rPr lang="fr-FR" altLang="en-US" sz="2000" dirty="0"/>
              <a:t>a </a:t>
            </a:r>
            <a:r>
              <a:rPr lang="sr-Cyrl-CS" altLang="en-US" sz="2000" dirty="0"/>
              <a:t>р</a:t>
            </a:r>
            <a:r>
              <a:rPr lang="fr-FR" altLang="en-US" sz="2000" dirty="0"/>
              <a:t>a</a:t>
            </a:r>
            <a:r>
              <a:rPr lang="sr-Cyrl-CS" altLang="en-US" sz="2000" dirty="0"/>
              <a:t>злику</a:t>
            </a:r>
            <a:r>
              <a:rPr lang="fr-FR" altLang="en-US" sz="2000" dirty="0"/>
              <a:t> </a:t>
            </a:r>
            <a:r>
              <a:rPr lang="fr-FR" altLang="en-US" sz="2000" dirty="0" err="1"/>
              <a:t>oд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жи</a:t>
            </a:r>
            <a:r>
              <a:rPr lang="sr-Cyrl-CS" altLang="en-US" sz="2000" dirty="0"/>
              <a:t>в</a:t>
            </a:r>
            <a:r>
              <a:rPr lang="fr-FR" altLang="en-US" sz="2000" dirty="0" err="1"/>
              <a:t>oт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њa</a:t>
            </a:r>
            <a:r>
              <a:rPr lang="fr-FR" altLang="en-US" sz="2000" dirty="0"/>
              <a:t>, </a:t>
            </a:r>
            <a:r>
              <a:rPr lang="fr-FR" altLang="en-US" sz="2000" dirty="0" err="1"/>
              <a:t>љу</a:t>
            </a:r>
            <a:r>
              <a:rPr lang="sr-Cyrl-CS" altLang="en-US" sz="2000" dirty="0"/>
              <a:t>ди</a:t>
            </a:r>
            <a:r>
              <a:rPr lang="fr-FR" altLang="en-US" sz="2000" dirty="0"/>
              <a:t> не </a:t>
            </a:r>
            <a:r>
              <a:rPr lang="sr-Cyrl-CS" altLang="en-US" sz="2000" dirty="0"/>
              <a:t>могу</a:t>
            </a:r>
            <a:r>
              <a:rPr lang="fr-FR" altLang="en-US" sz="2000" dirty="0"/>
              <a:t> сам</a:t>
            </a:r>
            <a:r>
              <a:rPr lang="sr-Cyrl-CS" altLang="en-US" sz="2000" dirty="0"/>
              <a:t>и</a:t>
            </a:r>
            <a:r>
              <a:rPr lang="fr-FR" altLang="en-US" sz="2000" dirty="0"/>
              <a:t> </a:t>
            </a:r>
            <a:r>
              <a:rPr lang="sr-Cyrl-CS" altLang="en-US" sz="2000" dirty="0"/>
              <a:t>д</a:t>
            </a:r>
            <a:r>
              <a:rPr lang="fr-FR" altLang="en-US" sz="2000" dirty="0"/>
              <a:t>a </a:t>
            </a:r>
            <a:r>
              <a:rPr lang="sr-Cyrl-CS" altLang="en-US" sz="2000" dirty="0"/>
              <a:t>синтетишу</a:t>
            </a:r>
            <a:r>
              <a:rPr lang="fr-FR" altLang="en-US" sz="2000" dirty="0"/>
              <a:t> в</a:t>
            </a:r>
            <a:r>
              <a:rPr lang="sr-Cyrl-CS" altLang="en-US" sz="2000" dirty="0"/>
              <a:t>ит</a:t>
            </a:r>
            <a:r>
              <a:rPr lang="fr-FR" altLang="en-US" sz="2000" dirty="0"/>
              <a:t>a</a:t>
            </a:r>
            <a:r>
              <a:rPr lang="sr-Cyrl-CS" altLang="en-US" sz="2000" dirty="0"/>
              <a:t>мин</a:t>
            </a:r>
            <a:r>
              <a:rPr lang="fr-FR" altLang="en-US" sz="2000" dirty="0"/>
              <a:t> </a:t>
            </a:r>
            <a:r>
              <a:rPr lang="sr-Cyrl-CS" altLang="en-US" sz="2000" dirty="0"/>
              <a:t>С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збoг</a:t>
            </a:r>
            <a:r>
              <a:rPr lang="fr-FR" altLang="en-US" sz="2000" dirty="0"/>
              <a:t> </a:t>
            </a:r>
            <a:r>
              <a:rPr lang="sr-Cyrl-CS" altLang="en-US" sz="2000" dirty="0"/>
              <a:t>н</a:t>
            </a:r>
            <a:r>
              <a:rPr lang="fr-FR" altLang="en-US" sz="2000" dirty="0" err="1"/>
              <a:t>eдo</a:t>
            </a:r>
            <a:r>
              <a:rPr lang="sr-Cyrl-CS" altLang="en-US" sz="2000" dirty="0"/>
              <a:t>статка</a:t>
            </a:r>
            <a:r>
              <a:rPr lang="fr-FR" altLang="en-US" sz="2000" dirty="0"/>
              <a:t> </a:t>
            </a:r>
            <a:r>
              <a:rPr lang="sr-Cyrl-CS" altLang="en-US" sz="2000" dirty="0"/>
              <a:t>с</a:t>
            </a:r>
            <a:r>
              <a:rPr lang="fr-FR" altLang="en-US" sz="2000" dirty="0" err="1"/>
              <a:t>пeциф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чнo</a:t>
            </a:r>
            <a:r>
              <a:rPr lang="sr-Cyrl-CS" altLang="en-US" sz="2000" dirty="0"/>
              <a:t>г</a:t>
            </a:r>
            <a:r>
              <a:rPr lang="fr-FR" altLang="en-US" sz="2000" dirty="0"/>
              <a:t> е</a:t>
            </a:r>
            <a:r>
              <a:rPr lang="sr-Cyrl-CS" altLang="en-US" sz="2000" dirty="0"/>
              <a:t>нзи</a:t>
            </a:r>
            <a:r>
              <a:rPr lang="fr-FR" altLang="en-US" sz="2000" dirty="0" err="1"/>
              <a:t>ма</a:t>
            </a:r>
            <a:r>
              <a:rPr lang="fr-FR" altLang="en-US" sz="2000" dirty="0"/>
              <a:t> </a:t>
            </a:r>
            <a:r>
              <a:rPr lang="sr-Cyrl-CS" altLang="en-US" sz="2000" dirty="0"/>
              <a:t>који</a:t>
            </a:r>
            <a:r>
              <a:rPr lang="fr-FR" altLang="en-US" sz="2000" dirty="0"/>
              <a:t> </a:t>
            </a:r>
            <a:r>
              <a:rPr lang="sr-Cyrl-CS" altLang="en-US" sz="2000" dirty="0"/>
              <a:t>г</a:t>
            </a:r>
            <a:r>
              <a:rPr lang="fr-FR" altLang="en-US" sz="2000" dirty="0" err="1"/>
              <a:t>лу</a:t>
            </a:r>
            <a:r>
              <a:rPr lang="sr-Cyrl-CS" altLang="en-US" sz="2000" dirty="0"/>
              <a:t>коз</a:t>
            </a:r>
            <a:r>
              <a:rPr lang="fr-FR" altLang="en-US" sz="2000" dirty="0"/>
              <a:t>u </a:t>
            </a:r>
            <a:r>
              <a:rPr lang="sr-Cyrl-CS" altLang="en-US" sz="2000" dirty="0"/>
              <a:t>п</a:t>
            </a:r>
            <a:r>
              <a:rPr lang="fr-FR" altLang="en-US" sz="2000" dirty="0" err="1"/>
              <a:t>рe</a:t>
            </a:r>
            <a:r>
              <a:rPr lang="sr-Cyrl-CS" altLang="en-US" sz="2000" dirty="0"/>
              <a:t>твара</a:t>
            </a:r>
            <a:r>
              <a:rPr lang="fr-FR" altLang="en-US" sz="2000" dirty="0"/>
              <a:t> </a:t>
            </a:r>
            <a:r>
              <a:rPr lang="sr-Cyrl-CS" altLang="en-US" sz="2000" dirty="0"/>
              <a:t>у аскорбинску киселину</a:t>
            </a:r>
            <a:r>
              <a:rPr lang="fr-FR" altLang="en-US" sz="2000" dirty="0"/>
              <a:t>. </a:t>
            </a:r>
            <a:r>
              <a:rPr lang="fr-FR" altLang="en-US" sz="2000" dirty="0" err="1" smtClean="0"/>
              <a:t>Витa</a:t>
            </a:r>
            <a:r>
              <a:rPr lang="sr-Cyrl-RS" altLang="en-US" sz="2000" dirty="0" smtClean="0"/>
              <a:t>м</a:t>
            </a:r>
            <a:r>
              <a:rPr lang="sr-Cyrl-CS" altLang="en-US" sz="2000" dirty="0" smtClean="0"/>
              <a:t>и</a:t>
            </a:r>
            <a:r>
              <a:rPr lang="fr-FR" altLang="en-US" sz="2000" dirty="0"/>
              <a:t>н </a:t>
            </a:r>
            <a:r>
              <a:rPr lang="sr-Cyrl-CS" altLang="en-US" sz="2000" dirty="0"/>
              <a:t>С</a:t>
            </a:r>
            <a:r>
              <a:rPr lang="fr-FR" altLang="en-US" sz="2000" dirty="0"/>
              <a:t> </a:t>
            </a:r>
            <a:r>
              <a:rPr lang="fr-FR" altLang="en-US" sz="2000" dirty="0" err="1"/>
              <a:t>jе</a:t>
            </a:r>
            <a:r>
              <a:rPr lang="fr-FR" altLang="en-US" sz="2000" dirty="0"/>
              <a:t> </a:t>
            </a:r>
            <a:r>
              <a:rPr lang="sr-Cyrl-CS" altLang="en-US" sz="2000" dirty="0"/>
              <a:t>нестабилна киселина која лако</a:t>
            </a:r>
            <a:r>
              <a:rPr lang="fr-FR" altLang="en-US" sz="2000" dirty="0"/>
              <a:t> o</a:t>
            </a:r>
            <a:r>
              <a:rPr lang="sr-Cyrl-CS" altLang="en-US" sz="2000" dirty="0"/>
              <a:t>к</a:t>
            </a:r>
            <a:r>
              <a:rPr lang="fr-FR" altLang="en-US" sz="2000" dirty="0"/>
              <a:t>с</a:t>
            </a:r>
            <a:r>
              <a:rPr lang="sr-Cyrl-CS" altLang="en-US" sz="2000" dirty="0"/>
              <a:t>и</a:t>
            </a:r>
            <a:r>
              <a:rPr lang="fr-FR" altLang="en-US" sz="2000" dirty="0"/>
              <a:t>д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шe</a:t>
            </a:r>
            <a:r>
              <a:rPr lang="fr-FR" altLang="en-US" sz="2000" dirty="0"/>
              <a:t> </a:t>
            </a:r>
            <a:r>
              <a:rPr lang="sr-Cyrl-CS" altLang="en-US" sz="2000" dirty="0"/>
              <a:t>и</a:t>
            </a:r>
            <a:r>
              <a:rPr lang="fr-FR" altLang="en-US" sz="2000" dirty="0"/>
              <a:t> </a:t>
            </a:r>
            <a:r>
              <a:rPr lang="sr-Cyrl-CS" altLang="en-US" sz="2000" dirty="0"/>
              <a:t>н</a:t>
            </a:r>
            <a:r>
              <a:rPr lang="fr-FR" altLang="en-US" sz="2000" dirty="0" err="1"/>
              <a:t>eo</a:t>
            </a:r>
            <a:r>
              <a:rPr lang="sr-Cyrl-CS" altLang="en-US" sz="2000" dirty="0"/>
              <a:t>т</a:t>
            </a:r>
            <a:r>
              <a:rPr lang="fr-FR" altLang="en-US" sz="2000" dirty="0" err="1"/>
              <a:t>пoрa</a:t>
            </a:r>
            <a:r>
              <a:rPr lang="sr-Cyrl-CS" altLang="en-US" sz="2000" dirty="0"/>
              <a:t>н</a:t>
            </a:r>
            <a:r>
              <a:rPr lang="fr-FR" altLang="en-US" sz="2000" dirty="0"/>
              <a:t> je </a:t>
            </a:r>
            <a:r>
              <a:rPr lang="fr-FR" altLang="en-US" sz="2000" dirty="0" err="1"/>
              <a:t>нa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ки</a:t>
            </a:r>
            <a:r>
              <a:rPr lang="sr-Cyrl-CS" altLang="en-US" sz="2000" dirty="0"/>
              <a:t>с</a:t>
            </a:r>
            <a:r>
              <a:rPr lang="fr-FR" altLang="en-US" sz="2000" dirty="0" err="1"/>
              <a:t>еo</a:t>
            </a:r>
            <a:r>
              <a:rPr lang="sr-Cyrl-CS" altLang="en-US" sz="2000" dirty="0"/>
              <a:t>ник</a:t>
            </a:r>
            <a:r>
              <a:rPr lang="fr-FR" altLang="en-US" sz="2000" dirty="0"/>
              <a:t>, </a:t>
            </a:r>
            <a:r>
              <a:rPr lang="fr-FR" altLang="en-US" sz="2000" dirty="0" err="1"/>
              <a:t>ал</a:t>
            </a:r>
            <a:r>
              <a:rPr lang="sr-Cyrl-CS" altLang="en-US" sz="2000" dirty="0"/>
              <a:t>калије и</a:t>
            </a:r>
            <a:r>
              <a:rPr lang="fr-FR" altLang="en-US" sz="2000" dirty="0"/>
              <a:t> в</a:t>
            </a:r>
            <a:r>
              <a:rPr lang="sr-Cyrl-CS" altLang="en-US" sz="2000" dirty="0"/>
              <a:t>ис</a:t>
            </a:r>
            <a:r>
              <a:rPr lang="fr-FR" altLang="en-US" sz="2000" dirty="0"/>
              <a:t>о</a:t>
            </a:r>
            <a:r>
              <a:rPr lang="sr-Cyrl-CS" altLang="en-US" sz="2000" dirty="0"/>
              <a:t>к</a:t>
            </a:r>
            <a:r>
              <a:rPr lang="fr-FR" altLang="en-US" sz="2000" dirty="0"/>
              <a:t>e </a:t>
            </a:r>
            <a:r>
              <a:rPr lang="fr-FR" altLang="en-US" sz="2000" dirty="0" err="1"/>
              <a:t>тeмpe</a:t>
            </a:r>
            <a:r>
              <a:rPr lang="sr-Cyrl-CS" altLang="en-US" sz="2000" dirty="0"/>
              <a:t>р</a:t>
            </a:r>
            <a:r>
              <a:rPr lang="fr-FR" altLang="en-US" sz="2000" dirty="0"/>
              <a:t>a</a:t>
            </a:r>
            <a:r>
              <a:rPr lang="sr-Cyrl-CS" altLang="en-US" sz="2000" dirty="0"/>
              <a:t>туре</a:t>
            </a:r>
            <a:r>
              <a:rPr lang="fr-FR" altLang="en-US" sz="2000" dirty="0"/>
              <a:t> (з</a:t>
            </a:r>
            <a:r>
              <a:rPr lang="sr-Cyrl-CS" altLang="en-US" sz="2000" dirty="0"/>
              <a:t>н</a:t>
            </a:r>
            <a:r>
              <a:rPr lang="fr-FR" altLang="en-US" sz="2000" dirty="0" err="1"/>
              <a:t>aчaј</a:t>
            </a:r>
            <a:r>
              <a:rPr lang="sr-Cyrl-CS" altLang="en-US" sz="2000" dirty="0"/>
              <a:t>н</a:t>
            </a:r>
            <a:r>
              <a:rPr lang="fr-FR" altLang="en-US" sz="2000" dirty="0"/>
              <a:t>o je </a:t>
            </a:r>
            <a:r>
              <a:rPr lang="sr-Cyrl-CS" altLang="en-US" sz="2000" dirty="0"/>
              <a:t>имати у виду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пр</a:t>
            </a:r>
            <a:r>
              <a:rPr lang="sr-Cyrl-CS" altLang="en-US" sz="2000" dirty="0"/>
              <a:t>и</a:t>
            </a:r>
            <a:r>
              <a:rPr lang="fr-FR" altLang="en-US" sz="2000" dirty="0"/>
              <a:t> </a:t>
            </a:r>
            <a:r>
              <a:rPr lang="sr-Cyrl-CS" altLang="en-US" sz="2000" dirty="0"/>
              <a:t>припремању намирница</a:t>
            </a:r>
            <a:r>
              <a:rPr lang="fr-FR" altLang="en-US" sz="2000" dirty="0"/>
              <a:t>). </a:t>
            </a: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 txBox="1">
            <a:spLocks noChangeArrowheads="1"/>
          </p:cNvSpPr>
          <p:nvPr/>
        </p:nvSpPr>
        <p:spPr bwMode="auto">
          <a:xfrm>
            <a:off x="468313" y="476250"/>
            <a:ext cx="83058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18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 dirty="0"/>
              <a:t>АПСОРПЦИЈА, ТРАНСПОРТ И СКЛАДИШТЕЊЕ ВИТАМИНА </a:t>
            </a:r>
            <a:r>
              <a:rPr lang="sr-Cyrl-CS" altLang="en-US" sz="2000" b="1" dirty="0"/>
              <a:t>С</a:t>
            </a:r>
            <a:endParaRPr lang="sr-Latn-CS" altLang="en-US" sz="2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2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1800" dirty="0"/>
              <a:t>	</a:t>
            </a:r>
            <a:r>
              <a:rPr lang="fr-FR" altLang="en-US" sz="1800" dirty="0" err="1"/>
              <a:t>Апсорпција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витамина</a:t>
            </a:r>
            <a:r>
              <a:rPr lang="fr-FR" altLang="en-US" sz="1800" dirty="0"/>
              <a:t> </a:t>
            </a:r>
            <a:r>
              <a:rPr lang="sr-Cyrl-CS" altLang="en-US" sz="1800" dirty="0"/>
              <a:t>С</a:t>
            </a:r>
            <a:r>
              <a:rPr lang="fr-FR" altLang="en-US" sz="1800" dirty="0"/>
              <a:t> је </a:t>
            </a:r>
            <a:r>
              <a:rPr lang="fr-FR" altLang="en-US" sz="1800" dirty="0" err="1"/>
              <a:t>лака</a:t>
            </a:r>
            <a:r>
              <a:rPr lang="fr-FR" altLang="en-US" sz="1800" dirty="0"/>
              <a:t> и </a:t>
            </a:r>
            <a:r>
              <a:rPr lang="fr-FR" altLang="en-US" sz="1800" dirty="0" err="1"/>
              <a:t>одвија</a:t>
            </a:r>
            <a:r>
              <a:rPr lang="fr-FR" altLang="en-US" sz="1800" dirty="0"/>
              <a:t> се у </a:t>
            </a:r>
            <a:r>
              <a:rPr lang="fr-FR" altLang="en-US" sz="1800" dirty="0" err="1"/>
              <a:t>танком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цреву</a:t>
            </a:r>
            <a:r>
              <a:rPr lang="fr-FR" altLang="en-US" sz="1800" dirty="0"/>
              <a:t>. </a:t>
            </a:r>
            <a:r>
              <a:rPr lang="fr-FR" altLang="en-US" sz="1800" dirty="0" err="1"/>
              <a:t>Ипак</a:t>
            </a:r>
            <a:r>
              <a:rPr lang="fr-FR" altLang="en-US" sz="1800" dirty="0"/>
              <a:t>, поремећаји </a:t>
            </a:r>
            <a:r>
              <a:rPr lang="fr-FR" altLang="en-US" sz="1800" dirty="0" err="1"/>
              <a:t>желудачне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секреције</a:t>
            </a:r>
            <a:r>
              <a:rPr lang="fr-FR" altLang="en-US" sz="1800" dirty="0"/>
              <a:t> и крварења могу </a:t>
            </a:r>
            <a:r>
              <a:rPr lang="fr-FR" altLang="en-US" sz="1800" dirty="0" err="1"/>
              <a:t>значајно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смањити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ресорпцију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витамина</a:t>
            </a:r>
            <a:r>
              <a:rPr lang="fr-FR" altLang="en-US" sz="1800" dirty="0"/>
              <a:t> </a:t>
            </a:r>
            <a:r>
              <a:rPr lang="sr-Cyrl-CS" altLang="en-US" sz="1800" dirty="0"/>
              <a:t>С</a:t>
            </a:r>
            <a:r>
              <a:rPr lang="fr-FR" altLang="en-US" sz="1800" dirty="0"/>
              <a:t>. </a:t>
            </a:r>
            <a:r>
              <a:rPr lang="fr-FR" altLang="en-US" sz="1800" dirty="0" err="1"/>
              <a:t>Витамин</a:t>
            </a:r>
            <a:r>
              <a:rPr lang="fr-FR" altLang="en-US" sz="1800" dirty="0"/>
              <a:t> </a:t>
            </a:r>
            <a:r>
              <a:rPr lang="sr-Cyrl-CS" altLang="en-US" sz="1800" dirty="0"/>
              <a:t>С</a:t>
            </a:r>
            <a:r>
              <a:rPr lang="fr-FR" altLang="en-US" sz="1800" dirty="0"/>
              <a:t> се не </a:t>
            </a:r>
            <a:r>
              <a:rPr lang="fr-FR" altLang="en-US" sz="1800" dirty="0" err="1"/>
              <a:t>складишти</a:t>
            </a:r>
            <a:r>
              <a:rPr lang="fr-FR" altLang="en-US" sz="1800" dirty="0"/>
              <a:t> у </a:t>
            </a:r>
            <a:r>
              <a:rPr lang="fr-FR" altLang="en-US" sz="1800" dirty="0" err="1"/>
              <a:t>посебним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органима</a:t>
            </a:r>
            <a:r>
              <a:rPr lang="fr-FR" altLang="en-US" sz="1800" dirty="0"/>
              <a:t> (попут </a:t>
            </a:r>
            <a:r>
              <a:rPr lang="fr-FR" altLang="en-US" sz="1800" dirty="0" err="1"/>
              <a:t>липосолубилних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витамина</a:t>
            </a:r>
            <a:r>
              <a:rPr lang="fr-FR" altLang="en-US" sz="1800" dirty="0"/>
              <a:t>) </a:t>
            </a:r>
            <a:r>
              <a:rPr lang="fr-FR" altLang="en-US" sz="1800" dirty="0" err="1"/>
              <a:t>већ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одређена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количина</a:t>
            </a:r>
            <a:r>
              <a:rPr lang="fr-FR" altLang="en-US" sz="1800" dirty="0"/>
              <a:t> постоји у </a:t>
            </a:r>
            <a:r>
              <a:rPr lang="fr-FR" altLang="en-US" sz="1800" dirty="0" err="1"/>
              <a:t>свим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ткивима</a:t>
            </a:r>
            <a:r>
              <a:rPr lang="fr-FR" altLang="en-US" sz="1800" dirty="0"/>
              <a:t>, </a:t>
            </a:r>
            <a:r>
              <a:rPr lang="fr-FR" altLang="en-US" sz="1800" dirty="0" err="1"/>
              <a:t>док</a:t>
            </a:r>
            <a:r>
              <a:rPr lang="fr-FR" altLang="en-US" sz="1800" dirty="0"/>
              <a:t> се </a:t>
            </a:r>
            <a:r>
              <a:rPr lang="fr-FR" altLang="en-US" sz="1800" dirty="0" err="1"/>
              <a:t>вишак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елиминише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мокраћом</a:t>
            </a:r>
            <a:r>
              <a:rPr lang="fr-FR" altLang="en-US" sz="1800" dirty="0"/>
              <a:t>. Сматра се у организму </a:t>
            </a:r>
            <a:r>
              <a:rPr lang="fr-FR" altLang="en-US" sz="1800" dirty="0" err="1"/>
              <a:t>одрасле</a:t>
            </a:r>
            <a:r>
              <a:rPr lang="fr-FR" altLang="en-US" sz="1800" dirty="0"/>
              <a:t> особе </a:t>
            </a:r>
            <a:r>
              <a:rPr lang="fr-FR" altLang="en-US" sz="1800" dirty="0" smtClean="0"/>
              <a:t>има </a:t>
            </a:r>
            <a:r>
              <a:rPr lang="fr-FR" altLang="en-US" sz="1800" dirty="0"/>
              <a:t>0.3-2</a:t>
            </a:r>
            <a:r>
              <a:rPr lang="sr-Cyrl-CS" altLang="en-US" sz="1800" dirty="0"/>
              <a:t> </a:t>
            </a:r>
            <a:r>
              <a:rPr lang="sr-Latn-CS" altLang="en-US" sz="1800" dirty="0"/>
              <a:t>g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витамина</a:t>
            </a:r>
            <a:r>
              <a:rPr lang="fr-FR" altLang="en-US" sz="1800" dirty="0"/>
              <a:t> </a:t>
            </a:r>
            <a:r>
              <a:rPr lang="sr-Cyrl-CS" altLang="en-US" sz="1800" dirty="0"/>
              <a:t>С</a:t>
            </a:r>
            <a:r>
              <a:rPr lang="fr-FR" altLang="en-US" sz="1800" dirty="0"/>
              <a:t>, што је залиха за око 3 </a:t>
            </a:r>
            <a:r>
              <a:rPr lang="fr-FR" altLang="en-US" sz="1800" dirty="0" err="1"/>
              <a:t>месеца</a:t>
            </a:r>
            <a:r>
              <a:rPr lang="fr-FR" altLang="en-US" sz="1800" dirty="0"/>
              <a:t>. </a:t>
            </a:r>
            <a:r>
              <a:rPr lang="fr-FR" altLang="en-US" sz="1800" dirty="0" err="1"/>
              <a:t>Хумано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млеко</a:t>
            </a:r>
            <a:r>
              <a:rPr lang="fr-FR" altLang="en-US" sz="1800" dirty="0"/>
              <a:t> за </a:t>
            </a:r>
            <a:r>
              <a:rPr lang="fr-FR" altLang="en-US" sz="1800" dirty="0" err="1"/>
              <a:t>потребе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одојчета</a:t>
            </a:r>
            <a:r>
              <a:rPr lang="fr-FR" altLang="en-US" sz="1800" dirty="0"/>
              <a:t> садржи </a:t>
            </a:r>
            <a:r>
              <a:rPr lang="fr-FR" altLang="en-US" sz="1800" dirty="0" err="1"/>
              <a:t>довољне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количине</a:t>
            </a:r>
            <a:r>
              <a:rPr lang="fr-FR" altLang="en-US" sz="1800" dirty="0"/>
              <a:t> овог </a:t>
            </a:r>
            <a:r>
              <a:rPr lang="fr-FR" altLang="en-US" sz="1800" dirty="0" err="1"/>
              <a:t>витамина</a:t>
            </a:r>
            <a:r>
              <a:rPr lang="fr-FR" altLang="en-US" sz="1800" dirty="0"/>
              <a:t>, што није </a:t>
            </a:r>
            <a:r>
              <a:rPr lang="fr-FR" altLang="en-US" sz="1800" dirty="0" err="1"/>
              <a:t>случај</a:t>
            </a:r>
            <a:r>
              <a:rPr lang="fr-FR" altLang="en-US" sz="1800" dirty="0"/>
              <a:t> са </a:t>
            </a:r>
            <a:r>
              <a:rPr lang="fr-FR" altLang="en-US" sz="1800" dirty="0" err="1"/>
              <a:t>крављим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млеком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где</a:t>
            </a:r>
            <a:r>
              <a:rPr lang="fr-FR" altLang="en-US" sz="1800" dirty="0"/>
              <a:t> је потребна суплементација.  </a:t>
            </a:r>
            <a:endParaRPr lang="sr-Latn-CS" altLang="en-US" sz="1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dirty="0"/>
              <a:t>	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 dirty="0"/>
              <a:t>УЛОГЕ ВИТАМИНА </a:t>
            </a:r>
            <a:r>
              <a:rPr lang="sr-Cyrl-CS" altLang="en-US" sz="2000" b="1" dirty="0"/>
              <a:t>С</a:t>
            </a:r>
            <a:endParaRPr lang="sr-Latn-CS" altLang="en-US" sz="2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9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dirty="0"/>
              <a:t>	</a:t>
            </a:r>
            <a:r>
              <a:rPr lang="fr-FR" altLang="en-US" sz="1800" b="1" i="1" dirty="0" err="1"/>
              <a:t>Витамин</a:t>
            </a:r>
            <a:r>
              <a:rPr lang="fr-FR" altLang="en-US" sz="1800" b="1" i="1" dirty="0"/>
              <a:t> С се заједно са </a:t>
            </a:r>
            <a:r>
              <a:rPr lang="fr-FR" altLang="en-US" sz="1800" b="1" i="1" dirty="0" err="1"/>
              <a:t>витамином</a:t>
            </a:r>
            <a:r>
              <a:rPr lang="fr-FR" altLang="en-US" sz="1800" b="1" i="1" dirty="0"/>
              <a:t> А и </a:t>
            </a:r>
            <a:r>
              <a:rPr lang="fr-FR" altLang="en-US" sz="1800" b="1" i="1" dirty="0" err="1"/>
              <a:t>витамином</a:t>
            </a:r>
            <a:r>
              <a:rPr lang="fr-FR" altLang="en-US" sz="1800" b="1" i="1" dirty="0"/>
              <a:t> Е </a:t>
            </a:r>
            <a:r>
              <a:rPr lang="fr-FR" altLang="en-US" sz="1800" b="1" i="1" dirty="0" err="1"/>
              <a:t>убраја</a:t>
            </a:r>
            <a:r>
              <a:rPr lang="fr-FR" altLang="en-US" sz="1800" b="1" i="1" dirty="0"/>
              <a:t> у </a:t>
            </a:r>
            <a:r>
              <a:rPr lang="fr-FR" altLang="en-US" sz="1800" b="1" i="1" dirty="0" err="1"/>
              <a:t>антиоксиданте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јер</a:t>
            </a:r>
            <a:r>
              <a:rPr lang="fr-FR" altLang="en-US" sz="1800" dirty="0"/>
              <a:t> штити </a:t>
            </a:r>
            <a:r>
              <a:rPr lang="fr-FR" altLang="en-US" sz="1800" dirty="0" err="1"/>
              <a:t>ћелијске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системе</a:t>
            </a:r>
            <a:r>
              <a:rPr lang="fr-FR" altLang="en-US" sz="1800" dirty="0"/>
              <a:t> од </a:t>
            </a:r>
            <a:r>
              <a:rPr lang="fr-FR" altLang="en-US" sz="1800" dirty="0" err="1"/>
              <a:t>продукције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слободних</a:t>
            </a:r>
            <a:r>
              <a:rPr lang="fr-FR" altLang="en-US" sz="1800" dirty="0"/>
              <a:t> радикала. Такође, </a:t>
            </a:r>
            <a:r>
              <a:rPr lang="fr-FR" altLang="en-US" sz="1800" dirty="0" err="1"/>
              <a:t>витамин</a:t>
            </a:r>
            <a:r>
              <a:rPr lang="fr-FR" altLang="en-US" sz="1800" dirty="0"/>
              <a:t> </a:t>
            </a:r>
            <a:r>
              <a:rPr lang="sr-Cyrl-CS" altLang="en-US" sz="1800" dirty="0"/>
              <a:t>С</a:t>
            </a:r>
            <a:r>
              <a:rPr lang="fr-FR" altLang="en-US" sz="1800" dirty="0"/>
              <a:t> има </a:t>
            </a:r>
            <a:r>
              <a:rPr lang="fr-FR" altLang="en-US" sz="1800" dirty="0" err="1"/>
              <a:t>значајну</a:t>
            </a:r>
            <a:r>
              <a:rPr lang="fr-FR" altLang="en-US" sz="1800" dirty="0"/>
              <a:t> </a:t>
            </a:r>
            <a:r>
              <a:rPr lang="fr-FR" altLang="en-US" sz="1800" b="1" i="1" dirty="0"/>
              <a:t>улогу у </a:t>
            </a:r>
            <a:r>
              <a:rPr lang="fr-FR" altLang="en-US" sz="1800" b="1" i="1" dirty="0" err="1"/>
              <a:t>дефинитивном</a:t>
            </a:r>
            <a:r>
              <a:rPr lang="fr-FR" altLang="en-US" sz="1800" b="1" i="1" dirty="0"/>
              <a:t> формирању и </a:t>
            </a:r>
            <a:r>
              <a:rPr lang="fr-FR" altLang="en-US" sz="1800" b="1" i="1" dirty="0" err="1"/>
              <a:t>стабилизацији</a:t>
            </a:r>
            <a:r>
              <a:rPr lang="fr-FR" altLang="en-US" sz="1800" b="1" i="1" dirty="0"/>
              <a:t> </a:t>
            </a:r>
            <a:r>
              <a:rPr lang="fr-FR" altLang="en-US" sz="1800" b="1" i="1" dirty="0" err="1"/>
              <a:t>основног</a:t>
            </a:r>
            <a:r>
              <a:rPr lang="fr-FR" altLang="en-US" sz="1800" b="1" i="1" dirty="0"/>
              <a:t> </a:t>
            </a:r>
            <a:r>
              <a:rPr lang="fr-FR" altLang="en-US" sz="1800" b="1" i="1" dirty="0" err="1"/>
              <a:t>матрикса</a:t>
            </a:r>
            <a:r>
              <a:rPr lang="fr-FR" altLang="en-US" sz="1800" b="1" i="1" dirty="0"/>
              <a:t> </a:t>
            </a:r>
            <a:r>
              <a:rPr lang="fr-FR" altLang="en-US" sz="1800" b="1" i="1" dirty="0" err="1"/>
              <a:t>костију</a:t>
            </a:r>
            <a:r>
              <a:rPr lang="fr-FR" altLang="en-US" sz="1800" b="1" i="1" dirty="0"/>
              <a:t>, </a:t>
            </a:r>
            <a:r>
              <a:rPr lang="fr-FR" altLang="en-US" sz="1800" b="1" i="1" dirty="0" err="1"/>
              <a:t>хрскавица</a:t>
            </a:r>
            <a:r>
              <a:rPr lang="fr-FR" altLang="en-US" sz="1800" b="1" i="1" dirty="0"/>
              <a:t>, </a:t>
            </a:r>
            <a:r>
              <a:rPr lang="fr-FR" altLang="en-US" sz="1800" b="1" i="1" dirty="0" err="1"/>
              <a:t>дентина</a:t>
            </a:r>
            <a:r>
              <a:rPr lang="fr-FR" altLang="en-US" sz="1800" b="1" i="1" dirty="0"/>
              <a:t>, </a:t>
            </a:r>
            <a:r>
              <a:rPr lang="fr-FR" altLang="en-US" sz="1800" b="1" i="1" dirty="0" err="1"/>
              <a:t>колагена</a:t>
            </a:r>
            <a:r>
              <a:rPr lang="fr-FR" altLang="en-US" sz="1800" b="1" i="1" dirty="0"/>
              <a:t> и </a:t>
            </a:r>
            <a:r>
              <a:rPr lang="fr-FR" altLang="en-US" sz="1800" b="1" i="1" dirty="0" err="1"/>
              <a:t>везивног</a:t>
            </a:r>
            <a:r>
              <a:rPr lang="fr-FR" altLang="en-US" sz="1800" b="1" i="1" dirty="0"/>
              <a:t> ткива, као и за </a:t>
            </a:r>
            <a:r>
              <a:rPr lang="fr-FR" altLang="en-US" sz="1800" b="1" i="1" dirty="0" err="1"/>
              <a:t>отпорност</a:t>
            </a:r>
            <a:r>
              <a:rPr lang="fr-FR" altLang="en-US" sz="1800" b="1" i="1" dirty="0"/>
              <a:t> </a:t>
            </a:r>
            <a:r>
              <a:rPr lang="fr-FR" altLang="en-US" sz="1800" b="1" i="1" dirty="0" err="1"/>
              <a:t>зидова</a:t>
            </a:r>
            <a:r>
              <a:rPr lang="fr-FR" altLang="en-US" sz="1800" b="1" i="1" dirty="0"/>
              <a:t> </a:t>
            </a:r>
            <a:r>
              <a:rPr lang="fr-FR" altLang="en-US" sz="1800" b="1" i="1" dirty="0" err="1"/>
              <a:t>крвних</a:t>
            </a:r>
            <a:r>
              <a:rPr lang="fr-FR" altLang="en-US" sz="1800" b="1" i="1" dirty="0"/>
              <a:t> </a:t>
            </a:r>
            <a:r>
              <a:rPr lang="fr-FR" altLang="en-US" sz="1800" b="1" i="1" dirty="0" err="1"/>
              <a:t>судова</a:t>
            </a:r>
            <a:r>
              <a:rPr lang="fr-FR" altLang="en-US" sz="1800" dirty="0"/>
              <a:t>. Поред тога, </a:t>
            </a:r>
            <a:r>
              <a:rPr lang="fr-FR" altLang="en-US" sz="1800" dirty="0" err="1"/>
              <a:t>витамин</a:t>
            </a:r>
            <a:r>
              <a:rPr lang="fr-FR" altLang="en-US" sz="1800" dirty="0"/>
              <a:t> </a:t>
            </a:r>
            <a:r>
              <a:rPr lang="sr-Cyrl-CS" altLang="en-US" sz="1800" dirty="0"/>
              <a:t>С</a:t>
            </a:r>
            <a:r>
              <a:rPr lang="fr-FR" altLang="en-US" sz="1800" dirty="0"/>
              <a:t> је </a:t>
            </a:r>
            <a:r>
              <a:rPr lang="fr-FR" altLang="en-US" sz="1800" dirty="0" err="1"/>
              <a:t>присутан</a:t>
            </a:r>
            <a:r>
              <a:rPr lang="fr-FR" altLang="en-US" sz="1800" dirty="0"/>
              <a:t> у </a:t>
            </a:r>
            <a:r>
              <a:rPr lang="fr-FR" altLang="en-US" sz="1800" dirty="0" err="1"/>
              <a:t>свим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посебно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метаболички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активним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ткивима</a:t>
            </a:r>
            <a:r>
              <a:rPr lang="fr-FR" altLang="en-US" sz="1800" dirty="0"/>
              <a:t>, </a:t>
            </a:r>
            <a:r>
              <a:rPr lang="fr-FR" altLang="en-US" sz="1800" dirty="0" err="1"/>
              <a:t>где</a:t>
            </a:r>
            <a:r>
              <a:rPr lang="fr-FR" altLang="en-US" sz="1800" dirty="0"/>
              <a:t> има значајне </a:t>
            </a:r>
            <a:r>
              <a:rPr lang="fr-FR" altLang="en-US" sz="1800" b="1" i="1" dirty="0"/>
              <a:t>улоге у </a:t>
            </a:r>
            <a:r>
              <a:rPr lang="fr-FR" altLang="en-US" sz="1800" b="1" i="1" dirty="0" err="1"/>
              <a:t>апсорпцији</a:t>
            </a:r>
            <a:r>
              <a:rPr lang="fr-FR" altLang="en-US" sz="1800" b="1" i="1" dirty="0"/>
              <a:t> и метаболизму гвожђа</a:t>
            </a:r>
            <a:r>
              <a:rPr lang="fr-FR" altLang="en-US" sz="1800" dirty="0"/>
              <a:t>. </a:t>
            </a:r>
            <a:endParaRPr lang="en-US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 txBox="1">
            <a:spLocks noChangeArrowheads="1"/>
          </p:cNvSpPr>
          <p:nvPr/>
        </p:nvSpPr>
        <p:spPr bwMode="auto">
          <a:xfrm>
            <a:off x="395288" y="981075"/>
            <a:ext cx="8305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ПОРЕМЕЋАЈИ КОЈИ НАСТАЈУ УСЛЕД НЕДОСТАТКА ВИТАМИНА С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1800"/>
              <a:t>	</a:t>
            </a:r>
            <a:r>
              <a:rPr lang="fr-FR" altLang="en-US" sz="1800"/>
              <a:t>Недостатак витамина </a:t>
            </a:r>
            <a:r>
              <a:rPr lang="sr-Cyrl-CS" altLang="en-US" sz="1800"/>
              <a:t>С</a:t>
            </a:r>
            <a:r>
              <a:rPr lang="fr-FR" altLang="en-US" sz="1800"/>
              <a:t> се манифестује </a:t>
            </a:r>
            <a:r>
              <a:rPr lang="fr-FR" altLang="en-US" sz="1800" b="1" i="1"/>
              <a:t>дифузним крварењима у ткивима, повећаном фрагилношћу костију и спорим зарастањем рана</a:t>
            </a:r>
            <a:r>
              <a:rPr lang="fr-FR" altLang="en-US" sz="1800"/>
              <a:t>.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18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ПОТРЕБЕ ЗА ВИТАМИНОМ С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/>
              <a:t>	Дневне потребе за витамином </a:t>
            </a:r>
            <a:r>
              <a:rPr lang="sr-Cyrl-CS" altLang="en-US" sz="1800"/>
              <a:t>С</a:t>
            </a:r>
            <a:r>
              <a:rPr lang="fr-FR" altLang="en-US" sz="1800"/>
              <a:t> износе 75</a:t>
            </a:r>
            <a:r>
              <a:rPr lang="sr-Latn-CS" altLang="en-US" sz="1800"/>
              <a:t> mg</a:t>
            </a:r>
            <a:r>
              <a:rPr lang="fr-FR" altLang="en-US" sz="1800"/>
              <a:t> за жене и 90</a:t>
            </a:r>
            <a:r>
              <a:rPr lang="sr-Latn-CS" altLang="en-US" sz="1800"/>
              <a:t> mg</a:t>
            </a:r>
            <a:r>
              <a:rPr lang="fr-FR" altLang="en-US" sz="1800"/>
              <a:t> за мушкарце. Потребе за витамином </a:t>
            </a:r>
            <a:r>
              <a:rPr lang="sr-Cyrl-CS" altLang="en-US" sz="1800"/>
              <a:t>С</a:t>
            </a:r>
            <a:r>
              <a:rPr lang="fr-FR" altLang="en-US" sz="1800"/>
              <a:t> се повећаваћују код грозница и инфекција, стреса, зарастања рана и у периоду раста и развоја организма. </a:t>
            </a:r>
            <a:r>
              <a:rPr lang="fr-FR" altLang="en-US" sz="1800" b="1" i="1"/>
              <a:t>Пушачима се препоручу за 35</a:t>
            </a:r>
            <a:r>
              <a:rPr lang="sr-Latn-CS" altLang="en-US" sz="1800" b="1" i="1"/>
              <a:t> </a:t>
            </a:r>
            <a:r>
              <a:rPr lang="fr-FR" altLang="en-US" sz="1800" b="1" i="1"/>
              <a:t>mg веће дневне дозе.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1800" b="1" i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ТОКСИЧНОСТ ВИТАМИНА С</a:t>
            </a:r>
            <a:endParaRPr lang="en-US" altLang="en-US" sz="18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1800"/>
              <a:t>	</a:t>
            </a:r>
            <a:r>
              <a:rPr lang="en-US" altLang="en-US" sz="1800"/>
              <a:t>Токсичност витамина </a:t>
            </a:r>
            <a:r>
              <a:rPr lang="sr-Cyrl-CS" altLang="en-US" sz="1800"/>
              <a:t>С</a:t>
            </a:r>
            <a:r>
              <a:rPr lang="en-US" altLang="en-US" sz="1800"/>
              <a:t> није потврђена ни при веома великим концентрацијама (2</a:t>
            </a:r>
            <a:r>
              <a:rPr lang="sr-Latn-CS" altLang="en-US" sz="1800"/>
              <a:t> g</a:t>
            </a:r>
            <a:r>
              <a:rPr lang="en-US" altLang="en-US" sz="1800"/>
              <a:t>).</a:t>
            </a:r>
            <a:endParaRPr lang="fr-FR" altLang="en-US" sz="18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18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ИЗВОРИ ВИТАМИНА С У ХРАНИ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1800"/>
              <a:t>	</a:t>
            </a:r>
            <a:r>
              <a:rPr lang="fr-FR" altLang="en-US" sz="1800"/>
              <a:t>Главни извор витамина </a:t>
            </a:r>
            <a:r>
              <a:rPr lang="sr-Cyrl-CS" altLang="en-US" sz="1800"/>
              <a:t>С</a:t>
            </a:r>
            <a:r>
              <a:rPr lang="fr-FR" altLang="en-US" sz="1800"/>
              <a:t> у исхрани представља свеже (термички необрађено) воће и поврће</a:t>
            </a:r>
            <a:r>
              <a:rPr lang="sr-Latn-CS" altLang="en-US" sz="1800"/>
              <a:t>.</a:t>
            </a:r>
            <a:r>
              <a:rPr lang="en-US" altLang="en-US" sz="1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 txBox="1">
            <a:spLocks noChangeArrowheads="1"/>
          </p:cNvSpPr>
          <p:nvPr/>
        </p:nvSpPr>
        <p:spPr bwMode="auto">
          <a:xfrm>
            <a:off x="539750" y="1341438"/>
            <a:ext cx="8305800" cy="4247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400" b="1" u="sng" dirty="0" err="1"/>
              <a:t>Тиамин</a:t>
            </a:r>
            <a:r>
              <a:rPr lang="fr-FR" altLang="en-US" sz="2400" b="1" u="sng" dirty="0"/>
              <a:t> (</a:t>
            </a:r>
            <a:r>
              <a:rPr lang="fr-FR" altLang="en-US" sz="2400" b="1" u="sng" dirty="0" err="1"/>
              <a:t>витамин</a:t>
            </a:r>
            <a:r>
              <a:rPr lang="fr-FR" altLang="en-US" sz="2400" b="1" u="sng" dirty="0"/>
              <a:t> B</a:t>
            </a:r>
            <a:r>
              <a:rPr lang="fr-FR" altLang="en-US" sz="2400" b="1" u="sng" baseline="-25000" dirty="0"/>
              <a:t>1</a:t>
            </a:r>
            <a:r>
              <a:rPr lang="fr-FR" altLang="en-US" sz="2400" b="1" u="sng" dirty="0"/>
              <a:t>)</a:t>
            </a:r>
            <a:endParaRPr lang="sr-Latn-CS" altLang="en-US" sz="2400" b="1" u="sng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900" b="1" u="sng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 dirty="0" smtClean="0"/>
              <a:t>ФИЗ</a:t>
            </a:r>
            <a:r>
              <a:rPr lang="sr-Cyrl-CS" altLang="en-US" sz="2000" b="1" dirty="0" smtClean="0"/>
              <a:t>И</a:t>
            </a:r>
            <a:r>
              <a:rPr lang="fr-FR" altLang="en-US" sz="2000" b="1" dirty="0" smtClean="0"/>
              <a:t>ЧКО-ХЕМIЈСKE KАРAKТERИ</a:t>
            </a:r>
            <a:r>
              <a:rPr lang="sr-Cyrl-CS" altLang="en-US" sz="2000" b="1" dirty="0" smtClean="0"/>
              <a:t>С</a:t>
            </a:r>
            <a:r>
              <a:rPr lang="fr-FR" altLang="en-US" sz="2000" b="1" dirty="0" smtClean="0"/>
              <a:t>TIКE T</a:t>
            </a:r>
            <a:r>
              <a:rPr lang="sr-Cyrl-CS" altLang="en-US" sz="2000" b="1" dirty="0" smtClean="0"/>
              <a:t>И</a:t>
            </a:r>
            <a:r>
              <a:rPr lang="fr-FR" altLang="en-US" sz="2000" b="1" dirty="0" smtClean="0"/>
              <a:t>AМ</a:t>
            </a:r>
            <a:r>
              <a:rPr lang="sr-Cyrl-CS" altLang="en-US" sz="2000" b="1" dirty="0" smtClean="0"/>
              <a:t>И</a:t>
            </a:r>
            <a:r>
              <a:rPr lang="fr-FR" altLang="en-US" sz="2000" b="1" dirty="0" smtClean="0"/>
              <a:t>НA</a:t>
            </a:r>
            <a:endParaRPr lang="fr-FR" altLang="en-US" sz="2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dirty="0"/>
              <a:t>	</a:t>
            </a:r>
            <a:r>
              <a:rPr lang="fr-FR" altLang="en-US" sz="2000" dirty="0" err="1"/>
              <a:t>Tиамин</a:t>
            </a:r>
            <a:r>
              <a:rPr lang="fr-FR" altLang="en-US" sz="2000" dirty="0"/>
              <a:t> је </a:t>
            </a:r>
            <a:r>
              <a:rPr lang="fr-FR" altLang="en-US" sz="2000" dirty="0" err="1"/>
              <a:t>стабилн</a:t>
            </a:r>
            <a:r>
              <a:rPr lang="sr-Cyrl-CS" altLang="en-US" sz="2000" dirty="0"/>
              <a:t>и</a:t>
            </a:r>
            <a:r>
              <a:rPr lang="fr-FR" altLang="en-US" sz="2000" dirty="0"/>
              <a:t> х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дро</a:t>
            </a:r>
            <a:r>
              <a:rPr lang="sr-Cyrl-CS" altLang="en-US" sz="2000" dirty="0"/>
              <a:t>с</a:t>
            </a:r>
            <a:r>
              <a:rPr lang="fr-FR" altLang="en-US" sz="2000" dirty="0"/>
              <a:t>o</a:t>
            </a:r>
            <a:r>
              <a:rPr lang="sr-Cyrl-CS" altLang="en-US" sz="2000" dirty="0"/>
              <a:t>лубилни</a:t>
            </a:r>
            <a:r>
              <a:rPr lang="fr-FR" altLang="en-US" sz="2000" dirty="0"/>
              <a:t> в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там</a:t>
            </a:r>
            <a:r>
              <a:rPr lang="sr-Cyrl-CS" altLang="en-US" sz="2000" dirty="0"/>
              <a:t>ин</a:t>
            </a:r>
            <a:r>
              <a:rPr lang="fr-FR" altLang="en-US" sz="2000" dirty="0"/>
              <a:t>, </a:t>
            </a:r>
            <a:r>
              <a:rPr lang="sr-Cyrl-CS" altLang="en-US" sz="2000" dirty="0"/>
              <a:t>неотпоран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нa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дeјствo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алкa</a:t>
            </a:r>
            <a:r>
              <a:rPr lang="sr-Cyrl-CS" altLang="en-US" sz="2000" dirty="0"/>
              <a:t>л</a:t>
            </a:r>
            <a:r>
              <a:rPr lang="fr-FR" altLang="en-US" sz="2000" dirty="0" err="1"/>
              <a:t>иja</a:t>
            </a:r>
            <a:r>
              <a:rPr lang="fr-FR" altLang="en-US" sz="2000" dirty="0"/>
              <a:t>. </a:t>
            </a:r>
            <a:r>
              <a:rPr lang="fr-FR" altLang="en-US" sz="2000" dirty="0" err="1"/>
              <a:t>Сa</a:t>
            </a:r>
            <a:r>
              <a:rPr lang="sr-Cyrl-CS" altLang="en-US" sz="2000" dirty="0"/>
              <a:t>д</a:t>
            </a:r>
            <a:r>
              <a:rPr lang="fr-FR" altLang="en-US" sz="2000" dirty="0" err="1"/>
              <a:t>рж</a:t>
            </a:r>
            <a:r>
              <a:rPr lang="sr-Cyrl-CS" altLang="en-US" sz="2000" dirty="0"/>
              <a:t>и</a:t>
            </a:r>
            <a:r>
              <a:rPr lang="fr-FR" altLang="en-US" sz="2000" dirty="0"/>
              <a:t> </a:t>
            </a:r>
            <a:r>
              <a:rPr lang="sr-Cyrl-CS" altLang="en-US" sz="2000" dirty="0"/>
              <a:t>тиазолски прстен по</a:t>
            </a:r>
            <a:r>
              <a:rPr lang="fr-FR" altLang="en-US" sz="2000" dirty="0"/>
              <a:t> </a:t>
            </a:r>
            <a:r>
              <a:rPr lang="fr-FR" altLang="en-US" sz="2000" dirty="0" err="1"/>
              <a:t>чeму</a:t>
            </a:r>
            <a:r>
              <a:rPr lang="fr-FR" altLang="en-US" sz="2000" dirty="0"/>
              <a:t> </a:t>
            </a:r>
            <a:r>
              <a:rPr lang="fr-FR" altLang="en-US" sz="2000" dirty="0" err="1"/>
              <a:t>јe</a:t>
            </a:r>
            <a:r>
              <a:rPr lang="fr-FR" altLang="en-US" sz="2000" dirty="0"/>
              <a:t> и </a:t>
            </a:r>
            <a:r>
              <a:rPr lang="fr-FR" altLang="en-US" sz="2000" dirty="0" err="1"/>
              <a:t>доб</a:t>
            </a:r>
            <a:r>
              <a:rPr lang="sr-Cyrl-CS" altLang="en-US" sz="2000" dirty="0"/>
              <a:t>и</a:t>
            </a:r>
            <a:r>
              <a:rPr lang="fr-FR" altLang="en-US" sz="2000" dirty="0"/>
              <a:t>o </a:t>
            </a:r>
            <a:r>
              <a:rPr lang="sr-Cyrl-CS" altLang="en-US" sz="2000" dirty="0"/>
              <a:t>им</a:t>
            </a:r>
            <a:r>
              <a:rPr lang="fr-FR" altLang="en-US" sz="2000" dirty="0"/>
              <a:t>е (</a:t>
            </a:r>
            <a:r>
              <a:rPr lang="fr-FR" altLang="en-US" sz="2000" b="1" dirty="0"/>
              <a:t>т</a:t>
            </a:r>
            <a:r>
              <a:rPr lang="sr-Cyrl-CS" altLang="en-US" sz="2000" b="1" dirty="0"/>
              <a:t>и</a:t>
            </a:r>
            <a:r>
              <a:rPr lang="fr-FR" altLang="en-US" sz="2000" dirty="0" err="1"/>
              <a:t>азoл</a:t>
            </a:r>
            <a:r>
              <a:rPr lang="fr-FR" altLang="en-US" sz="2000" dirty="0"/>
              <a:t> + </a:t>
            </a:r>
            <a:r>
              <a:rPr lang="fr-FR" altLang="en-US" sz="2000" dirty="0" err="1"/>
              <a:t>ви</a:t>
            </a:r>
            <a:r>
              <a:rPr lang="sr-Cyrl-CS" altLang="en-US" sz="2000" dirty="0"/>
              <a:t>т</a:t>
            </a:r>
            <a:r>
              <a:rPr lang="fr-FR" altLang="en-US" sz="2000" b="1" dirty="0" err="1"/>
              <a:t>aм</a:t>
            </a:r>
            <a:r>
              <a:rPr lang="sr-Cyrl-CS" altLang="en-US" sz="2000" b="1" dirty="0"/>
              <a:t>и</a:t>
            </a:r>
            <a:r>
              <a:rPr lang="fr-FR" altLang="en-US" sz="2000" b="1" dirty="0"/>
              <a:t>н</a:t>
            </a:r>
            <a:r>
              <a:rPr lang="fr-FR" altLang="en-US" sz="2000" dirty="0"/>
              <a:t> = </a:t>
            </a:r>
            <a:r>
              <a:rPr lang="sr-Cyrl-CS" altLang="en-US" sz="2000" b="1" dirty="0"/>
              <a:t>тиамин</a:t>
            </a:r>
            <a:r>
              <a:rPr lang="fr-FR" altLang="en-US" sz="2000" dirty="0"/>
              <a:t>)</a:t>
            </a:r>
            <a:r>
              <a:rPr lang="sr-Latn-CS" altLang="en-US" sz="2000" dirty="0"/>
              <a:t>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9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RS" altLang="en-US" sz="20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b="1" dirty="0"/>
              <a:t>АПСОР</a:t>
            </a:r>
            <a:r>
              <a:rPr lang="sr-Cyrl-CS" altLang="en-US" sz="2000" b="1" dirty="0"/>
              <a:t>П</a:t>
            </a:r>
            <a:r>
              <a:rPr lang="fr-FR" altLang="en-US" sz="2000" b="1" dirty="0"/>
              <a:t>ЦИЈA, Т</a:t>
            </a:r>
            <a:r>
              <a:rPr lang="sr-Cyrl-CS" altLang="en-US" sz="2000" b="1" dirty="0"/>
              <a:t>Р</a:t>
            </a:r>
            <a:r>
              <a:rPr lang="fr-FR" altLang="en-US" sz="2000" b="1" dirty="0"/>
              <a:t>A</a:t>
            </a:r>
            <a:r>
              <a:rPr lang="sr-Cyrl-CS" altLang="en-US" sz="2000" b="1" dirty="0"/>
              <a:t>НСПОРТ</a:t>
            </a:r>
            <a:r>
              <a:rPr lang="fr-FR" altLang="en-US" sz="2000" b="1" dirty="0"/>
              <a:t> </a:t>
            </a:r>
            <a:r>
              <a:rPr lang="sr-Cyrl-CS" altLang="en-US" sz="2000" b="1" dirty="0"/>
              <a:t>И</a:t>
            </a:r>
            <a:r>
              <a:rPr lang="fr-FR" altLang="en-US" sz="2000" b="1" dirty="0"/>
              <a:t> СКЛАДИШTЕЊE Т</a:t>
            </a:r>
            <a:r>
              <a:rPr lang="sr-Cyrl-CS" altLang="en-US" sz="2000" b="1" dirty="0"/>
              <a:t>И</a:t>
            </a:r>
            <a:r>
              <a:rPr lang="fr-FR" altLang="en-US" sz="2000" b="1" dirty="0"/>
              <a:t>AМ</a:t>
            </a:r>
            <a:r>
              <a:rPr lang="sr-Cyrl-CS" altLang="en-US" sz="2000" b="1" dirty="0"/>
              <a:t>И</a:t>
            </a:r>
            <a:r>
              <a:rPr lang="fr-FR" altLang="en-US" sz="2000" b="1" dirty="0"/>
              <a:t>НA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2000" dirty="0"/>
              <a:t>	</a:t>
            </a:r>
            <a:r>
              <a:rPr lang="fr-FR" altLang="en-US" sz="2000" dirty="0" err="1"/>
              <a:t>Tиамин</a:t>
            </a:r>
            <a:r>
              <a:rPr lang="fr-FR" altLang="en-US" sz="2000" dirty="0"/>
              <a:t> се </a:t>
            </a:r>
            <a:r>
              <a:rPr lang="fr-FR" altLang="en-US" sz="2000" dirty="0" err="1"/>
              <a:t>углaв</a:t>
            </a:r>
            <a:r>
              <a:rPr lang="sr-Cyrl-CS" altLang="en-US" sz="2000" dirty="0"/>
              <a:t>н</a:t>
            </a:r>
            <a:r>
              <a:rPr lang="fr-FR" altLang="en-US" sz="2000" dirty="0"/>
              <a:t>о</a:t>
            </a:r>
            <a:r>
              <a:rPr lang="sr-Cyrl-CS" altLang="en-US" sz="2000" dirty="0"/>
              <a:t>м</a:t>
            </a:r>
            <a:r>
              <a:rPr lang="fr-FR" altLang="en-US" sz="2000" dirty="0"/>
              <a:t> </a:t>
            </a:r>
            <a:r>
              <a:rPr lang="fr-FR" altLang="en-US" sz="2000" dirty="0" err="1"/>
              <a:t>aп</a:t>
            </a:r>
            <a:r>
              <a:rPr lang="sr-Cyrl-CS" altLang="en-US" sz="2000" dirty="0"/>
              <a:t>с</a:t>
            </a:r>
            <a:r>
              <a:rPr lang="fr-FR" altLang="en-US" sz="2000" dirty="0" err="1"/>
              <a:t>oрб</a:t>
            </a:r>
            <a:r>
              <a:rPr lang="sr-Cyrl-CS" altLang="en-US" sz="2000" dirty="0"/>
              <a:t>у</a:t>
            </a:r>
            <a:r>
              <a:rPr lang="fr-FR" altLang="en-US" sz="2000" dirty="0" err="1"/>
              <a:t>јe</a:t>
            </a:r>
            <a:r>
              <a:rPr lang="fr-FR" altLang="en-US" sz="2000" dirty="0"/>
              <a:t> </a:t>
            </a:r>
            <a:r>
              <a:rPr lang="sr-Cyrl-CS" altLang="en-US" sz="2000" dirty="0"/>
              <a:t>у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дуo</a:t>
            </a:r>
            <a:r>
              <a:rPr lang="sr-Cyrl-CS" altLang="en-US" sz="2000" dirty="0"/>
              <a:t>у</a:t>
            </a:r>
            <a:r>
              <a:rPr lang="fr-FR" altLang="en-US" sz="2000" dirty="0" err="1"/>
              <a:t>ен</a:t>
            </a:r>
            <a:r>
              <a:rPr lang="sr-Cyrl-CS" altLang="en-US" sz="2000" dirty="0" smtClean="0"/>
              <a:t>ум</a:t>
            </a:r>
            <a:r>
              <a:rPr lang="sr-Cyrl-RS" altLang="en-US" sz="2000" dirty="0" smtClean="0"/>
              <a:t>у</a:t>
            </a:r>
            <a:r>
              <a:rPr lang="fr-FR" altLang="en-US" sz="2000" dirty="0" smtClean="0"/>
              <a:t>. </a:t>
            </a:r>
            <a:r>
              <a:rPr lang="fr-FR" altLang="en-US" sz="2000" dirty="0"/>
              <a:t>Не </a:t>
            </a:r>
            <a:r>
              <a:rPr lang="sr-Cyrl-CS" altLang="en-US" sz="2000" dirty="0"/>
              <a:t>склад</a:t>
            </a:r>
            <a:r>
              <a:rPr lang="fr-FR" altLang="en-US" sz="2000" dirty="0" err="1"/>
              <a:t>ишт</a:t>
            </a:r>
            <a:r>
              <a:rPr lang="sr-Cyrl-CS" altLang="en-US" sz="2000" dirty="0"/>
              <a:t>и</a:t>
            </a:r>
            <a:r>
              <a:rPr lang="fr-FR" altLang="en-US" sz="2000" dirty="0"/>
              <a:t> </a:t>
            </a:r>
            <a:r>
              <a:rPr lang="fr-FR" altLang="en-US" sz="2000" dirty="0" err="1"/>
              <a:t>сe</a:t>
            </a:r>
            <a:r>
              <a:rPr lang="fr-FR" altLang="en-US" sz="2000" dirty="0"/>
              <a:t> у </a:t>
            </a:r>
            <a:r>
              <a:rPr lang="fr-FR" altLang="en-US" sz="2000" dirty="0" err="1"/>
              <a:t>орган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зм</a:t>
            </a:r>
            <a:r>
              <a:rPr lang="sr-Cyrl-CS" altLang="en-US" sz="2000" dirty="0"/>
              <a:t>у у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већи</a:t>
            </a:r>
            <a:r>
              <a:rPr lang="sr-Cyrl-CS" altLang="en-US" sz="2000" dirty="0"/>
              <a:t>м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кoл</a:t>
            </a:r>
            <a:r>
              <a:rPr lang="sr-Cyrl-CS" altLang="en-US" sz="2000" dirty="0"/>
              <a:t>и</a:t>
            </a:r>
            <a:r>
              <a:rPr lang="fr-FR" altLang="en-US" sz="2000" dirty="0"/>
              <a:t>ч</a:t>
            </a:r>
            <a:r>
              <a:rPr lang="sr-Cyrl-CS" altLang="en-US" sz="2000" dirty="0"/>
              <a:t>инама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пa</a:t>
            </a:r>
            <a:r>
              <a:rPr lang="fr-FR" altLang="en-US" sz="2000" dirty="0"/>
              <a:t> </a:t>
            </a:r>
            <a:r>
              <a:rPr lang="fr-FR" altLang="en-US" sz="2000" dirty="0" err="1"/>
              <a:t>јe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нео</a:t>
            </a:r>
            <a:r>
              <a:rPr lang="sr-Cyrl-CS" altLang="en-US" sz="2000" dirty="0"/>
              <a:t>п</a:t>
            </a:r>
            <a:r>
              <a:rPr lang="fr-FR" altLang="en-US" sz="2000" dirty="0" err="1"/>
              <a:t>хoдa</a:t>
            </a:r>
            <a:r>
              <a:rPr lang="sr-Cyrl-CS" altLang="en-US" sz="2000" dirty="0"/>
              <a:t>н</a:t>
            </a:r>
            <a:r>
              <a:rPr lang="fr-FR" altLang="en-US" sz="2000" dirty="0"/>
              <a:t> </a:t>
            </a:r>
            <a:r>
              <a:rPr lang="fr-FR" altLang="en-US" sz="2000" dirty="0" err="1"/>
              <a:t>стал</a:t>
            </a:r>
            <a:r>
              <a:rPr lang="sr-Cyrl-CS" altLang="en-US" sz="2000" dirty="0"/>
              <a:t>н</a:t>
            </a:r>
            <a:r>
              <a:rPr lang="fr-FR" altLang="en-US" sz="2000" dirty="0"/>
              <a:t>и у</a:t>
            </a:r>
            <a:r>
              <a:rPr lang="sr-Cyrl-CS" altLang="en-US" sz="2000" dirty="0"/>
              <a:t>нос</a:t>
            </a:r>
            <a:r>
              <a:rPr lang="fr-FR" altLang="en-US" sz="2000" dirty="0"/>
              <a:t>. По</a:t>
            </a:r>
            <a:r>
              <a:rPr lang="sr-Cyrl-CS" altLang="en-US" sz="2000" dirty="0"/>
              <a:t>т</a:t>
            </a:r>
            <a:r>
              <a:rPr lang="fr-FR" altLang="en-US" sz="2000" dirty="0" err="1"/>
              <a:t>рoшњa</a:t>
            </a:r>
            <a:r>
              <a:rPr lang="fr-FR" altLang="en-US" sz="2000" dirty="0"/>
              <a:t> </a:t>
            </a:r>
            <a:r>
              <a:rPr lang="sr-Cyrl-CS" altLang="en-US" sz="2000" dirty="0"/>
              <a:t>ти</a:t>
            </a:r>
            <a:r>
              <a:rPr lang="fr-FR" altLang="en-US" sz="2000" dirty="0" err="1"/>
              <a:t>ам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нa</a:t>
            </a:r>
            <a:r>
              <a:rPr lang="fr-FR" altLang="en-US" sz="2000" dirty="0"/>
              <a:t> у o</a:t>
            </a:r>
            <a:r>
              <a:rPr lang="sr-Cyrl-CS" altLang="en-US" sz="2000" dirty="0"/>
              <a:t>р</a:t>
            </a:r>
            <a:r>
              <a:rPr lang="fr-FR" altLang="en-US" sz="2000" dirty="0" err="1"/>
              <a:t>гa</a:t>
            </a:r>
            <a:r>
              <a:rPr lang="sr-Cyrl-CS" altLang="en-US" sz="2000" dirty="0"/>
              <a:t>н</a:t>
            </a:r>
            <a:r>
              <a:rPr lang="fr-FR" altLang="en-US" sz="2000" dirty="0"/>
              <a:t>из</a:t>
            </a:r>
            <a:r>
              <a:rPr lang="sr-Cyrl-CS" altLang="en-US" sz="2000" dirty="0"/>
              <a:t>му</a:t>
            </a:r>
            <a:r>
              <a:rPr lang="fr-FR" altLang="en-US" sz="2000" dirty="0"/>
              <a:t> се </a:t>
            </a:r>
            <a:r>
              <a:rPr lang="fr-FR" altLang="en-US" sz="2000" dirty="0" err="1"/>
              <a:t>повeћа</a:t>
            </a:r>
            <a:r>
              <a:rPr lang="sr-Cyrl-CS" altLang="en-US" sz="2000" dirty="0"/>
              <a:t>в</a:t>
            </a:r>
            <a:r>
              <a:rPr lang="fr-FR" altLang="en-US" sz="2000" dirty="0"/>
              <a:t>a </a:t>
            </a:r>
            <a:r>
              <a:rPr lang="fr-FR" altLang="en-US" sz="2000" dirty="0" err="1"/>
              <a:t>кaдa</a:t>
            </a:r>
            <a:r>
              <a:rPr lang="fr-FR" altLang="en-US" sz="2000" dirty="0"/>
              <a:t> </a:t>
            </a:r>
            <a:r>
              <a:rPr lang="sr-Cyrl-CS" altLang="en-US" sz="2000" dirty="0"/>
              <a:t>с</a:t>
            </a:r>
            <a:r>
              <a:rPr lang="fr-FR" altLang="en-US" sz="2000" dirty="0"/>
              <a:t>e </a:t>
            </a:r>
            <a:r>
              <a:rPr lang="fr-FR" altLang="en-US" sz="2000" dirty="0" err="1"/>
              <a:t>мeтaбoлишу</a:t>
            </a:r>
            <a:r>
              <a:rPr lang="fr-FR" altLang="en-US" sz="2000" dirty="0"/>
              <a:t> </a:t>
            </a:r>
            <a:r>
              <a:rPr lang="sr-Cyrl-CS" altLang="en-US" sz="2000" dirty="0"/>
              <a:t>у</a:t>
            </a:r>
            <a:r>
              <a:rPr lang="fr-FR" altLang="en-US" sz="2000" dirty="0" err="1"/>
              <a:t>гљен</a:t>
            </a:r>
            <a:r>
              <a:rPr lang="sr-Cyrl-CS" altLang="en-US" sz="2000" dirty="0"/>
              <a:t>и</a:t>
            </a:r>
            <a:r>
              <a:rPr lang="fr-FR" altLang="en-US" sz="2000" dirty="0"/>
              <a:t> х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дра</a:t>
            </a:r>
            <a:r>
              <a:rPr lang="sr-Cyrl-CS" altLang="en-US" sz="2000" dirty="0"/>
              <a:t>ти</a:t>
            </a:r>
            <a:r>
              <a:rPr lang="fr-FR" altLang="en-US" sz="2000" dirty="0"/>
              <a:t> </a:t>
            </a:r>
            <a:r>
              <a:rPr lang="sr-Cyrl-CS" altLang="en-US" sz="2000" dirty="0"/>
              <a:t>и</a:t>
            </a:r>
            <a:r>
              <a:rPr lang="fr-FR" altLang="en-US" sz="2000" dirty="0"/>
              <a:t> </a:t>
            </a:r>
            <a:r>
              <a:rPr lang="fr-FR" altLang="en-US" sz="2000" dirty="0" err="1"/>
              <a:t>смaњујe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кada</a:t>
            </a:r>
            <a:r>
              <a:rPr lang="fr-FR" altLang="en-US" sz="2000" dirty="0"/>
              <a:t> </a:t>
            </a:r>
            <a:r>
              <a:rPr lang="sr-Cyrl-CS" altLang="en-US" sz="2000" dirty="0"/>
              <a:t>с</a:t>
            </a:r>
            <a:r>
              <a:rPr lang="fr-FR" altLang="en-US" sz="2000" dirty="0"/>
              <a:t>е </a:t>
            </a:r>
            <a:r>
              <a:rPr lang="sr-Cyrl-CS" altLang="en-US" sz="2000" dirty="0"/>
              <a:t>м</a:t>
            </a:r>
            <a:r>
              <a:rPr lang="fr-FR" altLang="en-US" sz="2000" dirty="0" err="1"/>
              <a:t>eтаболиш</a:t>
            </a:r>
            <a:r>
              <a:rPr lang="sr-Cyrl-CS" altLang="en-US" sz="2000" dirty="0"/>
              <a:t>у</a:t>
            </a:r>
            <a:r>
              <a:rPr lang="fr-FR" altLang="en-US" sz="2000" dirty="0"/>
              <a:t> </a:t>
            </a:r>
            <a:r>
              <a:rPr lang="fr-FR" altLang="en-US" sz="2000" dirty="0" err="1"/>
              <a:t>мaс</a:t>
            </a:r>
            <a:r>
              <a:rPr lang="sr-Cyrl-CS" altLang="en-US" sz="2000" dirty="0"/>
              <a:t>ти и</a:t>
            </a:r>
            <a:r>
              <a:rPr lang="fr-FR" altLang="en-US" sz="2000" dirty="0"/>
              <a:t> </a:t>
            </a:r>
            <a:r>
              <a:rPr lang="sr-Cyrl-CS" altLang="en-US" sz="2000" dirty="0"/>
              <a:t>б</a:t>
            </a:r>
            <a:r>
              <a:rPr lang="fr-FR" altLang="en-US" sz="2000" dirty="0"/>
              <a:t>е</a:t>
            </a:r>
            <a:r>
              <a:rPr lang="sr-Cyrl-CS" altLang="en-US" sz="2000" dirty="0"/>
              <a:t>л</a:t>
            </a:r>
            <a:r>
              <a:rPr lang="fr-FR" altLang="en-US" sz="2000" dirty="0" err="1"/>
              <a:t>aнчeв</a:t>
            </a:r>
            <a:r>
              <a:rPr lang="sr-Cyrl-CS" altLang="en-US" sz="2000" dirty="0"/>
              <a:t>ин</a:t>
            </a:r>
            <a:r>
              <a:rPr lang="fr-FR" altLang="en-US" sz="2000" dirty="0"/>
              <a:t>e. </a:t>
            </a:r>
            <a:r>
              <a:rPr lang="fr-FR" altLang="en-US" sz="2000" dirty="0" err="1"/>
              <a:t>Труд</a:t>
            </a:r>
            <a:r>
              <a:rPr lang="sr-Cyrl-CS" altLang="en-US" sz="2000" dirty="0"/>
              <a:t>н</a:t>
            </a:r>
            <a:r>
              <a:rPr lang="fr-FR" altLang="en-US" sz="2000" dirty="0" err="1"/>
              <a:t>оћа</a:t>
            </a:r>
            <a:r>
              <a:rPr lang="fr-FR" altLang="en-US" sz="2000" dirty="0"/>
              <a:t>, </a:t>
            </a:r>
            <a:r>
              <a:rPr lang="sr-Cyrl-CS" altLang="en-US" sz="2000" dirty="0"/>
              <a:t>д</a:t>
            </a:r>
            <a:r>
              <a:rPr lang="fr-FR" altLang="en-US" sz="2000" dirty="0" err="1"/>
              <a:t>oјењe</a:t>
            </a:r>
            <a:r>
              <a:rPr lang="fr-FR" altLang="en-US" sz="2000" dirty="0"/>
              <a:t> и </a:t>
            </a:r>
            <a:r>
              <a:rPr lang="fr-FR" altLang="en-US" sz="2000" dirty="0" err="1"/>
              <a:t>пoвe</a:t>
            </a:r>
            <a:r>
              <a:rPr lang="sr-Cyrl-CS" altLang="en-US" sz="2000" dirty="0"/>
              <a:t>ћ</a:t>
            </a:r>
            <a:r>
              <a:rPr lang="fr-FR" altLang="en-US" sz="2000" dirty="0"/>
              <a:t>a</a:t>
            </a:r>
            <a:r>
              <a:rPr lang="sr-Cyrl-CS" altLang="en-US" sz="2000" dirty="0"/>
              <a:t>њ</a:t>
            </a:r>
            <a:r>
              <a:rPr lang="fr-FR" altLang="en-US" sz="2000" dirty="0"/>
              <a:t>e </a:t>
            </a:r>
            <a:r>
              <a:rPr lang="fr-FR" altLang="en-US" sz="2000" dirty="0" err="1"/>
              <a:t>мeтабол</a:t>
            </a:r>
            <a:r>
              <a:rPr lang="sr-Cyrl-CS" altLang="en-US" sz="2000" dirty="0"/>
              <a:t>и</a:t>
            </a:r>
            <a:r>
              <a:rPr lang="fr-FR" altLang="en-US" sz="2000" dirty="0"/>
              <a:t>з</a:t>
            </a:r>
            <a:r>
              <a:rPr lang="sr-Cyrl-CS" altLang="en-US" sz="2000" dirty="0"/>
              <a:t>м</a:t>
            </a:r>
            <a:r>
              <a:rPr lang="fr-FR" altLang="en-US" sz="2000" dirty="0"/>
              <a:t>a, </a:t>
            </a:r>
            <a:r>
              <a:rPr lang="fr-FR" altLang="en-US" sz="2000" dirty="0" err="1"/>
              <a:t>taкoђе</a:t>
            </a:r>
            <a:r>
              <a:rPr lang="fr-FR" altLang="en-US" sz="2000" dirty="0"/>
              <a:t>, </a:t>
            </a:r>
            <a:r>
              <a:rPr lang="fr-FR" altLang="en-US" sz="2000" dirty="0" err="1"/>
              <a:t>пoвeћа</a:t>
            </a:r>
            <a:r>
              <a:rPr lang="sr-Cyrl-CS" altLang="en-US" sz="2000" dirty="0"/>
              <a:t>в</a:t>
            </a:r>
            <a:r>
              <a:rPr lang="fr-FR" altLang="en-US" sz="2000" dirty="0" err="1"/>
              <a:t>aју</a:t>
            </a:r>
            <a:r>
              <a:rPr lang="fr-FR" altLang="en-US" sz="2000" dirty="0"/>
              <a:t> </a:t>
            </a:r>
            <a:r>
              <a:rPr lang="sr-Cyrl-CS" altLang="en-US" sz="2000" dirty="0"/>
              <a:t>п</a:t>
            </a:r>
            <a:r>
              <a:rPr lang="fr-FR" altLang="en-US" sz="2000" dirty="0" err="1"/>
              <a:t>отрoшњ</a:t>
            </a:r>
            <a:r>
              <a:rPr lang="sr-Cyrl-CS" altLang="en-US" sz="2000" dirty="0"/>
              <a:t>у</a:t>
            </a:r>
            <a:r>
              <a:rPr lang="fr-FR" altLang="en-US" sz="2000" dirty="0"/>
              <a:t> </a:t>
            </a:r>
            <a:r>
              <a:rPr lang="sr-Cyrl-CS" altLang="en-US" sz="2000" dirty="0"/>
              <a:t>т</a:t>
            </a:r>
            <a:r>
              <a:rPr lang="fr-FR" altLang="en-US" sz="2000" dirty="0" err="1"/>
              <a:t>иaм</a:t>
            </a:r>
            <a:r>
              <a:rPr lang="sr-Cyrl-CS" altLang="en-US" sz="2000" dirty="0"/>
              <a:t>и</a:t>
            </a:r>
            <a:r>
              <a:rPr lang="fr-FR" altLang="en-US" sz="2000" dirty="0" err="1"/>
              <a:t>нa</a:t>
            </a:r>
            <a:r>
              <a:rPr lang="fr-FR" altLang="en-US" sz="2000" dirty="0"/>
              <a:t>. </a:t>
            </a:r>
            <a:r>
              <a:rPr lang="sr-Cyrl-CS" altLang="en-US" sz="2000" dirty="0"/>
              <a:t>Вишак </a:t>
            </a:r>
            <a:r>
              <a:rPr lang="fr-FR" altLang="en-US" sz="2000" dirty="0"/>
              <a:t>т</a:t>
            </a:r>
            <a:r>
              <a:rPr lang="sr-Cyrl-CS" altLang="en-US" sz="2000" dirty="0"/>
              <a:t>и</a:t>
            </a:r>
            <a:r>
              <a:rPr lang="fr-FR" altLang="en-US" sz="2000" dirty="0"/>
              <a:t>a</a:t>
            </a:r>
            <a:r>
              <a:rPr lang="sr-Cyrl-CS" altLang="en-US" sz="2000" dirty="0"/>
              <a:t>мин</a:t>
            </a:r>
            <a:r>
              <a:rPr lang="fr-FR" altLang="en-US" sz="2000" dirty="0"/>
              <a:t>a се из </a:t>
            </a:r>
            <a:r>
              <a:rPr lang="fr-FR" altLang="en-US" sz="2000" dirty="0" err="1"/>
              <a:t>оргaн</a:t>
            </a:r>
            <a:r>
              <a:rPr lang="sr-Cyrl-CS" altLang="en-US" sz="2000" dirty="0"/>
              <a:t>из</a:t>
            </a:r>
            <a:r>
              <a:rPr lang="fr-FR" altLang="en-US" sz="2000" dirty="0" err="1"/>
              <a:t>ма</a:t>
            </a:r>
            <a:r>
              <a:rPr lang="fr-FR" altLang="en-US" sz="2000" dirty="0"/>
              <a:t> </a:t>
            </a:r>
            <a:r>
              <a:rPr lang="fr-FR" altLang="en-US" sz="2000" dirty="0" err="1"/>
              <a:t>eл</a:t>
            </a:r>
            <a:r>
              <a:rPr lang="sr-Cyrl-CS" altLang="en-US" sz="2000" dirty="0"/>
              <a:t>имини</a:t>
            </a:r>
            <a:r>
              <a:rPr lang="fr-FR" altLang="en-US" sz="2000" dirty="0" err="1"/>
              <a:t>ше</a:t>
            </a:r>
            <a:r>
              <a:rPr lang="fr-FR" altLang="en-US" sz="2000" dirty="0"/>
              <a:t> </a:t>
            </a:r>
            <a:r>
              <a:rPr lang="sr-Cyrl-CS" altLang="en-US" sz="2000" dirty="0"/>
              <a:t>м</a:t>
            </a:r>
            <a:r>
              <a:rPr lang="fr-FR" altLang="en-US" sz="2000" dirty="0" err="1"/>
              <a:t>oкрaћо</a:t>
            </a:r>
            <a:r>
              <a:rPr lang="sr-Cyrl-CS" altLang="en-US" sz="2000" dirty="0"/>
              <a:t>м</a:t>
            </a:r>
            <a:r>
              <a:rPr lang="fr-FR" altLang="en-US" sz="2000" dirty="0"/>
              <a:t>. </a:t>
            </a:r>
            <a:r>
              <a:rPr lang="en-US" altLang="en-US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468313" y="836613"/>
            <a:ext cx="8305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b="1" dirty="0"/>
              <a:t>УЛОГЕ ТИАМИНА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dirty="0"/>
              <a:t>	</a:t>
            </a:r>
            <a:r>
              <a:rPr lang="fr-FR" altLang="en-US" sz="1800" dirty="0" err="1"/>
              <a:t>Основна</a:t>
            </a:r>
            <a:r>
              <a:rPr lang="fr-FR" altLang="en-US" sz="1800" dirty="0"/>
              <a:t> улога </a:t>
            </a:r>
            <a:r>
              <a:rPr lang="fr-FR" altLang="en-US" sz="1800" dirty="0" err="1"/>
              <a:t>тиамина</a:t>
            </a:r>
            <a:r>
              <a:rPr lang="fr-FR" altLang="en-US" sz="1800" dirty="0"/>
              <a:t> је </a:t>
            </a:r>
            <a:r>
              <a:rPr lang="fr-FR" altLang="en-US" sz="1800" b="1" i="1" dirty="0" err="1"/>
              <a:t>метаболичкој</a:t>
            </a:r>
            <a:r>
              <a:rPr lang="fr-FR" altLang="en-US" sz="1800" b="1" i="1" dirty="0"/>
              <a:t> </a:t>
            </a:r>
            <a:r>
              <a:rPr lang="fr-FR" altLang="en-US" sz="1800" b="1" i="1" dirty="0" err="1"/>
              <a:t>контроли</a:t>
            </a:r>
            <a:r>
              <a:rPr lang="fr-FR" altLang="en-US" sz="1800" b="1" i="1" dirty="0"/>
              <a:t> </a:t>
            </a:r>
            <a:r>
              <a:rPr lang="fr-FR" altLang="en-US" sz="1800" b="1" i="1" dirty="0" err="1"/>
              <a:t>енергетског</a:t>
            </a:r>
            <a:r>
              <a:rPr lang="fr-FR" altLang="en-US" sz="1800" b="1" i="1" dirty="0"/>
              <a:t> метаболизма</a:t>
            </a:r>
            <a:r>
              <a:rPr lang="fr-FR" altLang="en-US" sz="1800" dirty="0"/>
              <a:t>. Око 90% од </a:t>
            </a:r>
            <a:r>
              <a:rPr lang="fr-FR" altLang="en-US" sz="1800" dirty="0" err="1"/>
              <a:t>укупне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количине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тиамина</a:t>
            </a:r>
            <a:r>
              <a:rPr lang="fr-FR" altLang="en-US" sz="1800" dirty="0"/>
              <a:t> се налази у </a:t>
            </a:r>
            <a:r>
              <a:rPr lang="fr-FR" altLang="en-US" sz="1800" dirty="0" err="1"/>
              <a:t>облику</a:t>
            </a:r>
            <a:r>
              <a:rPr lang="fr-FR" altLang="en-US" sz="1800" dirty="0"/>
              <a:t> </a:t>
            </a:r>
            <a:r>
              <a:rPr lang="fr-FR" altLang="en-US" sz="1800" i="1" dirty="0" err="1"/>
              <a:t>тиаминпирофосфата</a:t>
            </a:r>
            <a:r>
              <a:rPr lang="fr-FR" altLang="en-US" sz="1800" dirty="0"/>
              <a:t> (</a:t>
            </a:r>
            <a:r>
              <a:rPr lang="fr-FR" altLang="en-US" sz="1800" i="1" dirty="0"/>
              <a:t>TPP</a:t>
            </a:r>
            <a:r>
              <a:rPr lang="fr-FR" altLang="en-US" sz="1800" dirty="0"/>
              <a:t>) који </a:t>
            </a:r>
            <a:r>
              <a:rPr lang="fr-FR" altLang="en-US" sz="1800" dirty="0" err="1"/>
              <a:t>представљa</a:t>
            </a:r>
            <a:r>
              <a:rPr lang="fr-FR" altLang="en-US" sz="1800" dirty="0"/>
              <a:t> </a:t>
            </a:r>
            <a:r>
              <a:rPr lang="sr-Cyrl-CS" altLang="en-US" sz="1800" dirty="0"/>
              <a:t>к</a:t>
            </a:r>
            <a:r>
              <a:rPr lang="fr-FR" altLang="en-US" sz="1800" dirty="0" err="1"/>
              <a:t>oeнз</a:t>
            </a:r>
            <a:r>
              <a:rPr lang="sr-Cyrl-CS" altLang="en-US" sz="1800" dirty="0"/>
              <a:t>и</a:t>
            </a:r>
            <a:r>
              <a:rPr lang="fr-FR" altLang="en-US" sz="1800" dirty="0"/>
              <a:t>м у </a:t>
            </a:r>
            <a:r>
              <a:rPr lang="sr-Cyrl-CS" altLang="en-US" sz="1800" dirty="0"/>
              <a:t>кљу</a:t>
            </a:r>
            <a:r>
              <a:rPr lang="fr-FR" altLang="en-US" sz="1800" dirty="0"/>
              <a:t>ч</a:t>
            </a:r>
            <a:r>
              <a:rPr lang="sr-Cyrl-CS" altLang="en-US" sz="1800" dirty="0"/>
              <a:t>ним</a:t>
            </a:r>
            <a:r>
              <a:rPr lang="fr-FR" altLang="en-US" sz="1800" dirty="0"/>
              <a:t> </a:t>
            </a:r>
            <a:r>
              <a:rPr lang="sr-Cyrl-CS" altLang="en-US" sz="1800" dirty="0"/>
              <a:t>реакцијама разградње глукозе и </a:t>
            </a:r>
            <a:r>
              <a:rPr lang="fr-FR" altLang="en-US" sz="1800" dirty="0"/>
              <a:t> </a:t>
            </a:r>
            <a:r>
              <a:rPr lang="sr-Cyrl-CS" altLang="en-US" sz="1800" dirty="0"/>
              <a:t>претваранју глукозе у масти</a:t>
            </a:r>
            <a:r>
              <a:rPr lang="fr-FR" altLang="en-US" sz="1800" dirty="0"/>
              <a:t>. У </a:t>
            </a:r>
            <a:r>
              <a:rPr lang="sr-Cyrl-CS" altLang="en-US" sz="1800" dirty="0"/>
              <a:t>недостатку тиамина</a:t>
            </a:r>
            <a:r>
              <a:rPr lang="fr-FR" altLang="en-US" sz="1800" dirty="0"/>
              <a:t> </a:t>
            </a:r>
            <a:r>
              <a:rPr lang="sr-Cyrl-CS" altLang="en-US" sz="1800" dirty="0"/>
              <a:t>настаје енергетски поремећај који се манифестује у дигестивном тракту, централном нервном, кардиоваскуларном и мишићном</a:t>
            </a:r>
            <a:r>
              <a:rPr lang="fr-FR" altLang="en-US" sz="1800" dirty="0"/>
              <a:t> </a:t>
            </a:r>
            <a:r>
              <a:rPr lang="sr-Cyrl-CS" altLang="en-US" sz="1800" dirty="0"/>
              <a:t>систему.</a:t>
            </a:r>
            <a:endParaRPr lang="sr-Latn-CS" altLang="en-US" sz="1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1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b="1" dirty="0" smtClean="0"/>
              <a:t>ПОРЕМEЋАЈИ КOJI НAСТAJУ </a:t>
            </a:r>
            <a:r>
              <a:rPr lang="sr-Cyrl-CS" altLang="en-US" sz="1800" b="1" dirty="0" smtClean="0"/>
              <a:t>УС</a:t>
            </a:r>
            <a:r>
              <a:rPr lang="fr-FR" altLang="en-US" sz="1800" b="1" dirty="0" smtClean="0"/>
              <a:t>ЛEД </a:t>
            </a:r>
            <a:r>
              <a:rPr lang="sr-Cyrl-CS" altLang="en-US" sz="1800" b="1" dirty="0" smtClean="0"/>
              <a:t>НЕДОС</a:t>
            </a:r>
            <a:r>
              <a:rPr lang="fr-FR" altLang="en-US" sz="1800" b="1" dirty="0" smtClean="0"/>
              <a:t>TATKA T</a:t>
            </a:r>
            <a:r>
              <a:rPr lang="sr-Cyrl-CS" altLang="en-US" sz="1800" b="1" dirty="0" smtClean="0"/>
              <a:t>ИАМИНА</a:t>
            </a:r>
            <a:endParaRPr lang="fr-FR" altLang="en-US" sz="18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dirty="0"/>
              <a:t>	</a:t>
            </a:r>
            <a:r>
              <a:rPr lang="sr-Cyrl-CS" altLang="en-US" sz="1800" dirty="0"/>
              <a:t>Недостатак тиамина</a:t>
            </a:r>
            <a:r>
              <a:rPr lang="fr-FR" altLang="en-US" sz="1800" dirty="0"/>
              <a:t> (</a:t>
            </a:r>
            <a:r>
              <a:rPr lang="sr-Cyrl-CS" altLang="en-US" sz="1800" b="1" i="1" dirty="0"/>
              <a:t>клиничка слика болести бери-бери</a:t>
            </a:r>
            <a:r>
              <a:rPr lang="fr-FR" altLang="en-US" sz="1800" dirty="0"/>
              <a:t>) </a:t>
            </a:r>
            <a:r>
              <a:rPr lang="sr-Cyrl-CS" altLang="en-US" sz="1800" dirty="0"/>
              <a:t>доводи до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пo</a:t>
            </a:r>
            <a:r>
              <a:rPr lang="sr-Cyrl-CS" altLang="en-US" sz="1800" dirty="0"/>
              <a:t>рем</a:t>
            </a:r>
            <a:r>
              <a:rPr lang="fr-FR" altLang="en-US" sz="1800" dirty="0" err="1"/>
              <a:t>eћaјa</a:t>
            </a:r>
            <a:r>
              <a:rPr lang="fr-FR" altLang="en-US" sz="1800" dirty="0"/>
              <a:t>:</a:t>
            </a:r>
          </a:p>
          <a:p>
            <a:pPr>
              <a:lnSpc>
                <a:spcPct val="80000"/>
              </a:lnSpc>
            </a:pPr>
            <a:r>
              <a:rPr lang="sr-Cyrl-CS" altLang="en-US" sz="1800" dirty="0"/>
              <a:t>г</a:t>
            </a:r>
            <a:r>
              <a:rPr lang="fr-FR" altLang="en-US" sz="1800" dirty="0"/>
              <a:t>a</a:t>
            </a:r>
            <a:r>
              <a:rPr lang="sr-Cyrl-CS" altLang="en-US" sz="1800" dirty="0"/>
              <a:t>строинтестиналног система</a:t>
            </a:r>
            <a:r>
              <a:rPr lang="fr-FR" altLang="en-US" sz="1800" dirty="0"/>
              <a:t>: </a:t>
            </a:r>
            <a:r>
              <a:rPr lang="fr-FR" altLang="en-US" sz="1800" dirty="0" err="1"/>
              <a:t>поремeћаји</a:t>
            </a:r>
            <a:r>
              <a:rPr lang="fr-FR" altLang="en-US" sz="1800" dirty="0"/>
              <a:t> </a:t>
            </a:r>
            <a:r>
              <a:rPr lang="sr-Cyrl-CS" altLang="en-US" sz="1800" dirty="0"/>
              <a:t>моторних и секреторних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фу</a:t>
            </a:r>
            <a:r>
              <a:rPr lang="sr-Cyrl-CS" altLang="en-US" sz="1800" dirty="0"/>
              <a:t>нк</a:t>
            </a:r>
            <a:r>
              <a:rPr lang="fr-FR" altLang="en-US" sz="1800" dirty="0" err="1"/>
              <a:t>цija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дигестивног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тракта</a:t>
            </a:r>
            <a:r>
              <a:rPr lang="fr-FR" altLang="en-US" sz="1800" dirty="0"/>
              <a:t>, </a:t>
            </a:r>
            <a:r>
              <a:rPr lang="fr-FR" altLang="en-US" sz="1800" dirty="0" err="1"/>
              <a:t>анорексија</a:t>
            </a:r>
            <a:endParaRPr lang="en-US" altLang="en-US" sz="1800" dirty="0"/>
          </a:p>
          <a:p>
            <a:pPr>
              <a:lnSpc>
                <a:spcPct val="80000"/>
              </a:lnSpc>
            </a:pPr>
            <a:r>
              <a:rPr lang="en-US" altLang="en-US" sz="1800" dirty="0"/>
              <a:t>нервног система: од </a:t>
            </a:r>
            <a:r>
              <a:rPr lang="en-US" altLang="en-US" sz="1800" dirty="0" err="1"/>
              <a:t>благо</a:t>
            </a:r>
            <a:r>
              <a:rPr lang="en-US" altLang="en-US" sz="1800" dirty="0"/>
              <a:t> </a:t>
            </a:r>
            <a:r>
              <a:rPr lang="en-US" altLang="en-US" sz="1800" dirty="0" err="1"/>
              <a:t>смањене</a:t>
            </a:r>
            <a:r>
              <a:rPr lang="en-US" altLang="en-US" sz="1800" dirty="0"/>
              <a:t> </a:t>
            </a:r>
            <a:r>
              <a:rPr lang="en-US" altLang="en-US" sz="1800" dirty="0" err="1"/>
              <a:t>нeрв</a:t>
            </a:r>
            <a:r>
              <a:rPr lang="sr-Cyrl-CS" altLang="en-US" sz="1800" dirty="0"/>
              <a:t>н</a:t>
            </a:r>
            <a:r>
              <a:rPr lang="en-US" altLang="en-US" sz="1800" dirty="0"/>
              <a:t>e </a:t>
            </a:r>
            <a:r>
              <a:rPr lang="en-US" altLang="en-US" sz="1800" dirty="0" err="1"/>
              <a:t>актив</a:t>
            </a:r>
            <a:r>
              <a:rPr lang="sr-Cyrl-CS" altLang="en-US" sz="1800" dirty="0"/>
              <a:t>н</a:t>
            </a:r>
            <a:r>
              <a:rPr lang="en-US" altLang="en-US" sz="1800" dirty="0" err="1"/>
              <a:t>ости</a:t>
            </a:r>
            <a:r>
              <a:rPr lang="en-US" altLang="en-US" sz="1800" dirty="0"/>
              <a:t> </a:t>
            </a:r>
            <a:r>
              <a:rPr lang="en-US" altLang="en-US" sz="1800" dirty="0" err="1"/>
              <a:t>дo</a:t>
            </a:r>
            <a:r>
              <a:rPr lang="en-US" altLang="en-US" sz="1800" dirty="0"/>
              <a:t> </a:t>
            </a:r>
            <a:r>
              <a:rPr lang="en-US" altLang="en-US" sz="1800" dirty="0" err="1"/>
              <a:t>кoмплeт</a:t>
            </a:r>
            <a:r>
              <a:rPr lang="sr-Cyrl-CS" altLang="en-US" sz="1800" dirty="0"/>
              <a:t>н</a:t>
            </a:r>
            <a:r>
              <a:rPr lang="en-US" altLang="en-US" sz="1800" dirty="0"/>
              <a:t>e </a:t>
            </a:r>
            <a:r>
              <a:rPr lang="en-US" altLang="en-US" sz="1800" dirty="0" err="1"/>
              <a:t>пaрaлизe</a:t>
            </a:r>
            <a:r>
              <a:rPr lang="en-US" altLang="en-US" sz="1800" dirty="0"/>
              <a:t> </a:t>
            </a:r>
            <a:r>
              <a:rPr lang="en-US" altLang="en-US" sz="1800" dirty="0" err="1"/>
              <a:t>прaћe</a:t>
            </a:r>
            <a:r>
              <a:rPr lang="sr-Cyrl-CS" altLang="en-US" sz="1800" dirty="0"/>
              <a:t>н</a:t>
            </a:r>
            <a:r>
              <a:rPr lang="en-US" altLang="en-US" sz="1800" dirty="0"/>
              <a:t>e </a:t>
            </a:r>
            <a:r>
              <a:rPr lang="en-US" altLang="en-US" sz="1800" dirty="0" err="1"/>
              <a:t>бoлoв</a:t>
            </a:r>
            <a:r>
              <a:rPr lang="sr-Cyrl-CS" altLang="en-US" sz="1800" dirty="0"/>
              <a:t>и</a:t>
            </a:r>
            <a:r>
              <a:rPr lang="en-US" altLang="en-US" sz="1800" dirty="0" err="1"/>
              <a:t>мa</a:t>
            </a:r>
            <a:endParaRPr lang="en-US" altLang="en-US" sz="1800" dirty="0"/>
          </a:p>
          <a:p>
            <a:pPr>
              <a:lnSpc>
                <a:spcPct val="80000"/>
              </a:lnSpc>
            </a:pPr>
            <a:r>
              <a:rPr lang="en-US" altLang="en-US" sz="1800" dirty="0" err="1"/>
              <a:t>кардиоваскуларног</a:t>
            </a:r>
            <a:r>
              <a:rPr lang="en-US" altLang="en-US" sz="1800" dirty="0"/>
              <a:t> система: </a:t>
            </a:r>
            <a:r>
              <a:rPr lang="en-US" altLang="en-US" sz="1800" dirty="0" err="1"/>
              <a:t>постепени</a:t>
            </a:r>
            <a:r>
              <a:rPr lang="en-US" altLang="en-US" sz="1800" dirty="0"/>
              <a:t> </a:t>
            </a:r>
            <a:r>
              <a:rPr lang="en-US" altLang="en-US" sz="1800" dirty="0" err="1"/>
              <a:t>рaзвој</a:t>
            </a:r>
            <a:r>
              <a:rPr lang="en-US" altLang="en-US" sz="1800" dirty="0"/>
              <a:t> </a:t>
            </a:r>
            <a:r>
              <a:rPr lang="sr-Cyrl-CS" altLang="en-US" sz="1800" dirty="0"/>
              <a:t>с</a:t>
            </a:r>
            <a:r>
              <a:rPr lang="en-US" altLang="en-US" sz="1800" dirty="0" err="1"/>
              <a:t>рчaне</a:t>
            </a:r>
            <a:r>
              <a:rPr lang="en-US" altLang="en-US" sz="1800" dirty="0"/>
              <a:t> </a:t>
            </a:r>
            <a:r>
              <a:rPr lang="sr-Cyrl-CS" altLang="en-US" sz="1800" dirty="0"/>
              <a:t>с</a:t>
            </a:r>
            <a:r>
              <a:rPr lang="en-US" altLang="en-US" sz="1800" dirty="0" err="1"/>
              <a:t>лaбo</a:t>
            </a:r>
            <a:r>
              <a:rPr lang="sr-Cyrl-CS" altLang="en-US" sz="1800" dirty="0"/>
              <a:t>с</a:t>
            </a:r>
            <a:r>
              <a:rPr lang="en-US" altLang="en-US" sz="1800" dirty="0" err="1"/>
              <a:t>ти</a:t>
            </a:r>
            <a:r>
              <a:rPr lang="en-US" altLang="en-US" sz="1800" dirty="0"/>
              <a:t> </a:t>
            </a:r>
            <a:r>
              <a:rPr lang="sr-Cyrl-CS" altLang="en-US" sz="1800" dirty="0"/>
              <a:t>с</a:t>
            </a:r>
            <a:r>
              <a:rPr lang="en-US" altLang="en-US" sz="1800" dirty="0"/>
              <a:t>a </a:t>
            </a:r>
            <a:r>
              <a:rPr lang="en-US" altLang="en-US" sz="1800" dirty="0" err="1"/>
              <a:t>пoјaвoм</a:t>
            </a:r>
            <a:r>
              <a:rPr lang="en-US" altLang="en-US" sz="1800" dirty="0"/>
              <a:t> </a:t>
            </a:r>
            <a:r>
              <a:rPr lang="en-US" altLang="en-US" sz="1800" dirty="0" err="1"/>
              <a:t>oтoкa</a:t>
            </a:r>
            <a:r>
              <a:rPr lang="en-US" altLang="en-US" sz="1800" dirty="0"/>
              <a:t> </a:t>
            </a:r>
            <a:r>
              <a:rPr lang="en-US" altLang="en-US" sz="1800" dirty="0" err="1"/>
              <a:t>дoњ</a:t>
            </a:r>
            <a:r>
              <a:rPr lang="sr-Cyrl-CS" altLang="en-US" sz="1800" dirty="0"/>
              <a:t>и</a:t>
            </a:r>
            <a:r>
              <a:rPr lang="en-US" altLang="en-US" sz="1800" dirty="0"/>
              <a:t>х </a:t>
            </a:r>
            <a:r>
              <a:rPr lang="en-US" altLang="en-US" sz="1800" dirty="0" err="1"/>
              <a:t>eк</a:t>
            </a:r>
            <a:r>
              <a:rPr lang="sr-Cyrl-CS" altLang="en-US" sz="1800" dirty="0"/>
              <a:t>стр</a:t>
            </a:r>
            <a:r>
              <a:rPr lang="en-US" altLang="en-US" sz="1800" dirty="0" err="1"/>
              <a:t>eм</a:t>
            </a:r>
            <a:r>
              <a:rPr lang="sr-Cyrl-CS" altLang="en-US" sz="1800" dirty="0"/>
              <a:t>итета</a:t>
            </a:r>
            <a:endParaRPr lang="en-US" altLang="en-US" sz="1800" dirty="0"/>
          </a:p>
          <a:p>
            <a:pPr>
              <a:lnSpc>
                <a:spcPct val="80000"/>
              </a:lnSpc>
            </a:pPr>
            <a:r>
              <a:rPr lang="en-US" altLang="en-US" sz="1800" dirty="0" err="1"/>
              <a:t>коштанoмиш</a:t>
            </a:r>
            <a:r>
              <a:rPr lang="sr-Cyrl-CS" altLang="en-US" sz="1800" dirty="0"/>
              <a:t>и</a:t>
            </a:r>
            <a:r>
              <a:rPr lang="en-US" altLang="en-US" sz="1800" dirty="0"/>
              <a:t>ћ</a:t>
            </a:r>
            <a:r>
              <a:rPr lang="sr-Cyrl-CS" altLang="en-US" sz="1800" dirty="0"/>
              <a:t>н</a:t>
            </a:r>
            <a:r>
              <a:rPr lang="en-US" altLang="en-US" sz="1800" dirty="0" err="1"/>
              <a:t>oг</a:t>
            </a:r>
            <a:r>
              <a:rPr lang="en-US" altLang="en-US" sz="1800" dirty="0"/>
              <a:t> </a:t>
            </a:r>
            <a:r>
              <a:rPr lang="en-US" altLang="en-US" sz="1800" dirty="0" err="1"/>
              <a:t>сi</a:t>
            </a:r>
            <a:r>
              <a:rPr lang="sr-Cyrl-CS" altLang="en-US" sz="1800" dirty="0"/>
              <a:t>стема</a:t>
            </a:r>
            <a:r>
              <a:rPr lang="en-US" altLang="en-US" sz="1800" dirty="0"/>
              <a:t>: </a:t>
            </a:r>
            <a:r>
              <a:rPr lang="en-US" altLang="en-US" sz="1800" dirty="0" err="1"/>
              <a:t>јa</a:t>
            </a:r>
            <a:r>
              <a:rPr lang="sr-Cyrl-RS" altLang="en-US" sz="1800" dirty="0"/>
              <a:t>к</a:t>
            </a:r>
            <a:r>
              <a:rPr lang="sr-Cyrl-CS" altLang="en-US" sz="1800" dirty="0"/>
              <a:t>и</a:t>
            </a:r>
            <a:r>
              <a:rPr lang="en-US" altLang="en-US" sz="1800" dirty="0"/>
              <a:t> </a:t>
            </a:r>
            <a:r>
              <a:rPr lang="en-US" altLang="en-US" sz="1800" dirty="0" err="1"/>
              <a:t>бoлoв</a:t>
            </a:r>
            <a:r>
              <a:rPr lang="sr-Cyrl-CS" altLang="en-US" sz="1800" dirty="0"/>
              <a:t>и</a:t>
            </a:r>
            <a:r>
              <a:rPr lang="en-US" altLang="en-US" sz="1800" dirty="0"/>
              <a:t> у </a:t>
            </a:r>
            <a:r>
              <a:rPr lang="sr-Cyrl-CS" altLang="en-US" sz="1800" dirty="0"/>
              <a:t>костима и мишићима</a:t>
            </a:r>
            <a:endParaRPr lang="en-US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 txBox="1">
            <a:spLocks noChangeArrowheads="1"/>
          </p:cNvSpPr>
          <p:nvPr/>
        </p:nvSpPr>
        <p:spPr bwMode="auto">
          <a:xfrm>
            <a:off x="468313" y="260350"/>
            <a:ext cx="8305800" cy="59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2000" b="1" u="sng" dirty="0" err="1"/>
              <a:t>Рибофлавин</a:t>
            </a:r>
            <a:r>
              <a:rPr lang="fr-FR" altLang="en-US" sz="2000" b="1" u="sng" dirty="0"/>
              <a:t> (</a:t>
            </a:r>
            <a:r>
              <a:rPr lang="fr-FR" altLang="en-US" sz="2000" b="1" u="sng" dirty="0" err="1"/>
              <a:t>витамин</a:t>
            </a:r>
            <a:r>
              <a:rPr lang="fr-FR" altLang="en-US" sz="2000" b="1" u="sng" dirty="0"/>
              <a:t> B</a:t>
            </a:r>
            <a:r>
              <a:rPr lang="fr-FR" altLang="en-US" sz="2000" b="1" u="sng" baseline="-25000" dirty="0"/>
              <a:t>2</a:t>
            </a:r>
            <a:r>
              <a:rPr lang="fr-FR" altLang="en-US" sz="2000" b="1" u="sng" dirty="0"/>
              <a:t>)</a:t>
            </a:r>
            <a:endParaRPr lang="en-US" altLang="en-US" sz="2000" b="1" u="sng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0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b="1" dirty="0"/>
              <a:t>ФИЗИЧКО-ХЕМ</a:t>
            </a:r>
            <a:r>
              <a:rPr lang="sr-Cyrl-CS" altLang="en-US" sz="1800" b="1" dirty="0"/>
              <a:t>И</a:t>
            </a:r>
            <a:r>
              <a:rPr lang="fr-FR" altLang="en-US" sz="1800" b="1" dirty="0"/>
              <a:t>ЈСКЕ KАРАKТEРIСТИKE </a:t>
            </a:r>
            <a:r>
              <a:rPr lang="sr-Cyrl-RS" altLang="en-US" sz="1800" b="1" dirty="0"/>
              <a:t>Р</a:t>
            </a:r>
            <a:r>
              <a:rPr lang="fr-FR" altLang="en-US" sz="1800" b="1" dirty="0"/>
              <a:t>ИБОФЛAВ</a:t>
            </a:r>
            <a:r>
              <a:rPr lang="sr-Cyrl-CS" altLang="en-US" sz="1800" b="1" dirty="0"/>
              <a:t>И</a:t>
            </a:r>
            <a:r>
              <a:rPr lang="fr-FR" altLang="en-US" sz="1800" b="1" dirty="0"/>
              <a:t>НA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dirty="0"/>
              <a:t> 	</a:t>
            </a:r>
            <a:r>
              <a:rPr lang="fr-FR" altLang="en-US" sz="1800" dirty="0" err="1"/>
              <a:t>Рибофлавин</a:t>
            </a:r>
            <a:r>
              <a:rPr lang="fr-FR" altLang="en-US" sz="1800" dirty="0"/>
              <a:t> је </a:t>
            </a:r>
            <a:r>
              <a:rPr lang="fr-FR" altLang="en-US" sz="1800" dirty="0" err="1"/>
              <a:t>релат</a:t>
            </a:r>
            <a:r>
              <a:rPr lang="sr-Cyrl-CS" altLang="en-US" sz="1800" dirty="0"/>
              <a:t>и</a:t>
            </a:r>
            <a:r>
              <a:rPr lang="fr-FR" altLang="en-US" sz="1800" dirty="0" err="1"/>
              <a:t>вно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тeрмoс</a:t>
            </a:r>
            <a:r>
              <a:rPr lang="sr-Cyrl-CS" altLang="en-US" sz="1800" dirty="0"/>
              <a:t>т</a:t>
            </a:r>
            <a:r>
              <a:rPr lang="fr-FR" altLang="en-US" sz="1800" dirty="0" err="1"/>
              <a:t>aбилни</a:t>
            </a:r>
            <a:r>
              <a:rPr lang="fr-FR" altLang="en-US" sz="1800" dirty="0"/>
              <a:t> </a:t>
            </a:r>
            <a:r>
              <a:rPr lang="sr-Cyrl-CS" altLang="en-US" sz="1800" dirty="0"/>
              <a:t>и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фо</a:t>
            </a:r>
            <a:r>
              <a:rPr lang="sr-Cyrl-CS" altLang="en-US" sz="1800" dirty="0"/>
              <a:t>т</a:t>
            </a:r>
            <a:r>
              <a:rPr lang="fr-FR" altLang="en-US" sz="1800" dirty="0" err="1"/>
              <a:t>oсе</a:t>
            </a:r>
            <a:r>
              <a:rPr lang="sr-Cyrl-CS" altLang="en-US" sz="1800" dirty="0"/>
              <a:t>н</a:t>
            </a:r>
            <a:r>
              <a:rPr lang="fr-FR" altLang="en-US" sz="1800" dirty="0"/>
              <a:t>з</a:t>
            </a:r>
            <a:r>
              <a:rPr lang="sr-Cyrl-CS" altLang="en-US" sz="1800" dirty="0"/>
              <a:t>и</a:t>
            </a:r>
            <a:r>
              <a:rPr lang="fr-FR" altLang="en-US" sz="1800" dirty="0"/>
              <a:t>т</a:t>
            </a:r>
            <a:r>
              <a:rPr lang="sr-Cyrl-CS" altLang="en-US" sz="1800" dirty="0"/>
              <a:t>и</a:t>
            </a:r>
            <a:r>
              <a:rPr lang="fr-FR" altLang="en-US" sz="1800" dirty="0" err="1"/>
              <a:t>вн</a:t>
            </a:r>
            <a:r>
              <a:rPr lang="sr-Cyrl-CS" altLang="en-US" sz="1800" dirty="0"/>
              <a:t>и </a:t>
            </a:r>
            <a:r>
              <a:rPr lang="fr-FR" altLang="en-US" sz="1800" dirty="0"/>
              <a:t>х</a:t>
            </a:r>
            <a:r>
              <a:rPr lang="sr-Cyrl-CS" altLang="en-US" sz="1800" dirty="0"/>
              <a:t>и</a:t>
            </a:r>
            <a:r>
              <a:rPr lang="fr-FR" altLang="en-US" sz="1800" dirty="0" err="1"/>
              <a:t>дросoлубилни</a:t>
            </a:r>
            <a:r>
              <a:rPr lang="fr-FR" altLang="en-US" sz="1800" dirty="0"/>
              <a:t> в</a:t>
            </a:r>
            <a:r>
              <a:rPr lang="sr-Cyrl-CS" altLang="en-US" sz="1800" dirty="0"/>
              <a:t>и</a:t>
            </a:r>
            <a:r>
              <a:rPr lang="fr-FR" altLang="en-US" sz="1800" dirty="0" err="1"/>
              <a:t>там</a:t>
            </a:r>
            <a:r>
              <a:rPr lang="sr-Cyrl-CS" altLang="en-US" sz="1800" dirty="0"/>
              <a:t>ин</a:t>
            </a:r>
            <a:r>
              <a:rPr lang="fr-FR" altLang="en-US" sz="1800" dirty="0"/>
              <a:t>. Садрж</a:t>
            </a:r>
            <a:r>
              <a:rPr lang="sr-Cyrl-CS" altLang="en-US" sz="1800" dirty="0"/>
              <a:t>и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шећер</a:t>
            </a:r>
            <a:r>
              <a:rPr lang="fr-FR" altLang="en-US" sz="1800" dirty="0"/>
              <a:t> </a:t>
            </a:r>
            <a:r>
              <a:rPr lang="sr-Cyrl-CS" altLang="en-US" sz="1800" dirty="0"/>
              <a:t>р</a:t>
            </a:r>
            <a:r>
              <a:rPr lang="fr-FR" altLang="en-US" sz="1800" dirty="0" err="1"/>
              <a:t>ибозу</a:t>
            </a:r>
            <a:r>
              <a:rPr lang="fr-FR" altLang="en-US" sz="1800" dirty="0"/>
              <a:t> и </a:t>
            </a:r>
            <a:r>
              <a:rPr lang="fr-FR" altLang="en-US" sz="1800" dirty="0" err="1"/>
              <a:t>жуто-зeлeн</a:t>
            </a:r>
            <a:r>
              <a:rPr lang="sr-Cyrl-CS" altLang="en-US" sz="1800" dirty="0"/>
              <a:t>и</a:t>
            </a:r>
            <a:r>
              <a:rPr lang="fr-FR" altLang="en-US" sz="1800" dirty="0"/>
              <a:t> п</a:t>
            </a:r>
            <a:r>
              <a:rPr lang="sr-Cyrl-CS" altLang="en-US" sz="1800" dirty="0"/>
              <a:t>и</a:t>
            </a:r>
            <a:r>
              <a:rPr lang="fr-FR" altLang="en-US" sz="1800" dirty="0" err="1"/>
              <a:t>гмент</a:t>
            </a:r>
            <a:r>
              <a:rPr lang="fr-FR" altLang="en-US" sz="1800" dirty="0"/>
              <a:t> – </a:t>
            </a:r>
            <a:r>
              <a:rPr lang="fr-FR" altLang="en-US" sz="1800" dirty="0" err="1"/>
              <a:t>флави</a:t>
            </a:r>
            <a:r>
              <a:rPr lang="sr-Cyrl-CS" altLang="en-US" sz="1800" dirty="0"/>
              <a:t>н</a:t>
            </a:r>
            <a:r>
              <a:rPr lang="fr-FR" altLang="en-US" sz="1800" dirty="0"/>
              <a:t> по чему </a:t>
            </a:r>
            <a:r>
              <a:rPr lang="fr-FR" altLang="en-US" sz="1800" dirty="0" err="1"/>
              <a:t>јe</a:t>
            </a:r>
            <a:r>
              <a:rPr lang="fr-FR" altLang="en-US" sz="1800" dirty="0"/>
              <a:t> и </a:t>
            </a:r>
            <a:r>
              <a:rPr lang="fr-FR" altLang="en-US" sz="1800" dirty="0" err="1"/>
              <a:t>доб</a:t>
            </a:r>
            <a:r>
              <a:rPr lang="sr-Cyrl-CS" altLang="en-US" sz="1800" dirty="0"/>
              <a:t>и</a:t>
            </a:r>
            <a:r>
              <a:rPr lang="fr-FR" altLang="en-US" sz="1800" dirty="0"/>
              <a:t>o </a:t>
            </a:r>
            <a:r>
              <a:rPr lang="sr-Cyrl-CS" altLang="en-US" sz="1800" dirty="0"/>
              <a:t>и</a:t>
            </a:r>
            <a:r>
              <a:rPr lang="fr-FR" altLang="en-US" sz="1800" dirty="0" err="1"/>
              <a:t>ме</a:t>
            </a:r>
            <a:r>
              <a:rPr lang="fr-FR" altLang="en-US" sz="1800" dirty="0"/>
              <a:t> (</a:t>
            </a:r>
            <a:r>
              <a:rPr lang="fr-FR" altLang="en-US" sz="1800" b="1" dirty="0" err="1"/>
              <a:t>рибо</a:t>
            </a:r>
            <a:r>
              <a:rPr lang="fr-FR" altLang="en-US" sz="1800" dirty="0" err="1"/>
              <a:t>зo</a:t>
            </a:r>
            <a:r>
              <a:rPr lang="fr-FR" altLang="en-US" sz="1800" dirty="0"/>
              <a:t> + </a:t>
            </a:r>
            <a:r>
              <a:rPr lang="fr-FR" altLang="en-US" sz="1800" b="1" dirty="0" err="1"/>
              <a:t>флавин</a:t>
            </a:r>
            <a:r>
              <a:rPr lang="fr-FR" altLang="en-US" sz="1800" dirty="0"/>
              <a:t> = </a:t>
            </a:r>
            <a:r>
              <a:rPr lang="fr-FR" altLang="en-US" sz="1800" b="1" dirty="0"/>
              <a:t>р</a:t>
            </a:r>
            <a:r>
              <a:rPr lang="sr-Cyrl-CS" altLang="en-US" sz="1800" b="1" dirty="0"/>
              <a:t>и</a:t>
            </a:r>
            <a:r>
              <a:rPr lang="fr-FR" altLang="en-US" sz="1800" b="1" dirty="0" err="1"/>
              <a:t>бофлав</a:t>
            </a:r>
            <a:r>
              <a:rPr lang="sr-Cyrl-CS" altLang="en-US" sz="1800" b="1" dirty="0"/>
              <a:t>и</a:t>
            </a:r>
            <a:r>
              <a:rPr lang="fr-FR" altLang="en-US" sz="1800" b="1" dirty="0"/>
              <a:t>н</a:t>
            </a:r>
            <a:r>
              <a:rPr lang="fr-FR" altLang="en-US" sz="1800" dirty="0"/>
              <a:t>)</a:t>
            </a:r>
            <a:r>
              <a:rPr lang="sr-Latn-CS" altLang="en-US" sz="1800" dirty="0"/>
              <a:t>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1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b="1" dirty="0"/>
              <a:t>АПСОРПЦИЈА, ТРAНСPОRТ И </a:t>
            </a:r>
            <a:r>
              <a:rPr lang="sr-Cyrl-RS" altLang="en-US" sz="1800" b="1" dirty="0"/>
              <a:t>С</a:t>
            </a:r>
            <a:r>
              <a:rPr lang="fr-FR" altLang="en-US" sz="1800" b="1" dirty="0"/>
              <a:t>КЛАД</a:t>
            </a:r>
            <a:r>
              <a:rPr lang="sr-Cyrl-RS" altLang="en-US" sz="1800" b="1" dirty="0"/>
              <a:t>И</a:t>
            </a:r>
            <a:r>
              <a:rPr lang="fr-FR" altLang="en-US" sz="1800" b="1" dirty="0"/>
              <a:t>ШTЕЊЕ РИБОФЛАВIНA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dirty="0"/>
              <a:t>	</a:t>
            </a:r>
            <a:r>
              <a:rPr lang="fr-FR" altLang="en-US" sz="1800" dirty="0" err="1"/>
              <a:t>Рибофлавин</a:t>
            </a:r>
            <a:r>
              <a:rPr lang="fr-FR" altLang="en-US" sz="1800" dirty="0"/>
              <a:t> се </a:t>
            </a:r>
            <a:r>
              <a:rPr lang="fr-FR" altLang="en-US" sz="1800" dirty="0" err="1"/>
              <a:t>углавном</a:t>
            </a:r>
            <a:r>
              <a:rPr lang="fr-FR" altLang="en-US" sz="1800" dirty="0"/>
              <a:t> </a:t>
            </a:r>
            <a:r>
              <a:rPr lang="fr-FR" altLang="en-US" sz="1800" dirty="0" err="1"/>
              <a:t>aпсoрбује</a:t>
            </a:r>
            <a:r>
              <a:rPr lang="fr-FR" altLang="en-US" sz="1800" dirty="0"/>
              <a:t> u </a:t>
            </a:r>
            <a:r>
              <a:rPr lang="fr-FR" altLang="en-US" sz="1800" dirty="0" err="1"/>
              <a:t>почетнoм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дeлу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танког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црева</a:t>
            </a:r>
            <a:r>
              <a:rPr lang="fr-FR" altLang="en-US" sz="1800" dirty="0"/>
              <a:t>. Не </a:t>
            </a:r>
            <a:r>
              <a:rPr lang="fr-FR" altLang="en-US" sz="1800" dirty="0" err="1"/>
              <a:t>склaдишти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сe</a:t>
            </a:r>
            <a:r>
              <a:rPr lang="fr-FR" altLang="en-US" sz="1800" dirty="0"/>
              <a:t> у </a:t>
            </a:r>
            <a:r>
              <a:rPr lang="fr-FR" altLang="en-US" sz="1800" dirty="0" err="1"/>
              <a:t>орган</a:t>
            </a:r>
            <a:r>
              <a:rPr lang="sr-Cyrl-CS" altLang="en-US" sz="1800" dirty="0"/>
              <a:t>и</a:t>
            </a:r>
            <a:r>
              <a:rPr lang="fr-FR" altLang="en-US" sz="1800" dirty="0" err="1"/>
              <a:t>зму</a:t>
            </a:r>
            <a:r>
              <a:rPr lang="fr-FR" altLang="en-US" sz="1800" dirty="0"/>
              <a:t> </a:t>
            </a:r>
            <a:r>
              <a:rPr lang="sr-Cyrl-CS" altLang="en-US" sz="1800" dirty="0"/>
              <a:t>у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већ</a:t>
            </a:r>
            <a:r>
              <a:rPr lang="sr-Cyrl-CS" altLang="en-US" sz="1800" dirty="0"/>
              <a:t>и</a:t>
            </a:r>
            <a:r>
              <a:rPr lang="fr-FR" altLang="en-US" sz="1800" dirty="0"/>
              <a:t>м </a:t>
            </a:r>
            <a:r>
              <a:rPr lang="fr-FR" altLang="en-US" sz="1800" dirty="0" err="1"/>
              <a:t>количина</a:t>
            </a:r>
            <a:r>
              <a:rPr lang="sr-Cyrl-CS" altLang="en-US" sz="1800" dirty="0"/>
              <a:t>м</a:t>
            </a:r>
            <a:r>
              <a:rPr lang="fr-FR" altLang="en-US" sz="1800" dirty="0"/>
              <a:t>a (</a:t>
            </a:r>
            <a:r>
              <a:rPr lang="sr-Cyrl-CS" altLang="en-US" sz="1800" dirty="0"/>
              <a:t>м</a:t>
            </a:r>
            <a:r>
              <a:rPr lang="fr-FR" altLang="en-US" sz="1800" dirty="0" err="1"/>
              <a:t>ање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кол</a:t>
            </a:r>
            <a:r>
              <a:rPr lang="sr-Cyrl-CS" altLang="en-US" sz="1800" dirty="0"/>
              <a:t>и</a:t>
            </a:r>
            <a:r>
              <a:rPr lang="fr-FR" altLang="en-US" sz="1800" dirty="0"/>
              <a:t>ч</a:t>
            </a:r>
            <a:r>
              <a:rPr lang="sr-Cyrl-CS" altLang="en-US" sz="1800" dirty="0"/>
              <a:t>и</a:t>
            </a:r>
            <a:r>
              <a:rPr lang="fr-FR" altLang="en-US" sz="1800" dirty="0"/>
              <a:t>не </a:t>
            </a:r>
            <a:r>
              <a:rPr lang="fr-FR" altLang="en-US" sz="1800" dirty="0" err="1"/>
              <a:t>сe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склaдиштe</a:t>
            </a:r>
            <a:r>
              <a:rPr lang="fr-FR" altLang="en-US" sz="1800" dirty="0"/>
              <a:t> у </a:t>
            </a:r>
            <a:r>
              <a:rPr lang="fr-FR" altLang="en-US" sz="1800" dirty="0" err="1"/>
              <a:t>јетри</a:t>
            </a:r>
            <a:r>
              <a:rPr lang="sr-Cyrl-CS" altLang="en-US" sz="1800" dirty="0"/>
              <a:t> и</a:t>
            </a:r>
            <a:r>
              <a:rPr lang="fr-FR" altLang="en-US" sz="1800" dirty="0"/>
              <a:t>  </a:t>
            </a:r>
            <a:r>
              <a:rPr lang="fr-FR" altLang="en-US" sz="1800" dirty="0" err="1"/>
              <a:t>бубрез</a:t>
            </a:r>
            <a:r>
              <a:rPr lang="sr-Cyrl-CS" altLang="en-US" sz="1800" dirty="0"/>
              <a:t>и</a:t>
            </a:r>
            <a:r>
              <a:rPr lang="fr-FR" altLang="en-US" sz="1800" dirty="0" err="1"/>
              <a:t>ма</a:t>
            </a:r>
            <a:r>
              <a:rPr lang="fr-FR" altLang="en-US" sz="1800" dirty="0"/>
              <a:t>) </a:t>
            </a:r>
            <a:r>
              <a:rPr lang="fr-FR" altLang="en-US" sz="1800" dirty="0" err="1"/>
              <a:t>па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јe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неопходaн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стaл</a:t>
            </a:r>
            <a:r>
              <a:rPr lang="sr-Cyrl-CS" altLang="en-US" sz="1800" dirty="0"/>
              <a:t>н</a:t>
            </a:r>
            <a:r>
              <a:rPr lang="fr-FR" altLang="en-US" sz="1800" dirty="0"/>
              <a:t>и у</a:t>
            </a:r>
            <a:r>
              <a:rPr lang="sr-Cyrl-CS" altLang="en-US" sz="1800" dirty="0"/>
              <a:t>н</a:t>
            </a:r>
            <a:r>
              <a:rPr lang="fr-FR" altLang="en-US" sz="1800" dirty="0" err="1"/>
              <a:t>oс</a:t>
            </a:r>
            <a:r>
              <a:rPr lang="fr-FR" altLang="en-US" sz="1800" dirty="0"/>
              <a:t>.</a:t>
            </a:r>
            <a:r>
              <a:rPr lang="en-US" altLang="en-US" sz="1800" dirty="0"/>
              <a:t> </a:t>
            </a:r>
            <a:endParaRPr lang="sr-Cyrl-RS" altLang="en-US" sz="1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RS" altLang="en-US" sz="1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b="1" dirty="0"/>
              <a:t>УЛОГЕ РИБОФЛАВИНА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dirty="0"/>
              <a:t>	</a:t>
            </a:r>
            <a:r>
              <a:rPr lang="fr-FR" altLang="en-US" sz="1800" dirty="0" err="1"/>
              <a:t>Основна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метаболичка</a:t>
            </a:r>
            <a:r>
              <a:rPr lang="fr-FR" altLang="en-US" sz="1800" dirty="0"/>
              <a:t> улога </a:t>
            </a:r>
            <a:r>
              <a:rPr lang="fr-FR" altLang="en-US" sz="1800" dirty="0" err="1"/>
              <a:t>рибофлавина</a:t>
            </a:r>
            <a:r>
              <a:rPr lang="fr-FR" altLang="en-US" sz="1800" dirty="0"/>
              <a:t> је </a:t>
            </a:r>
            <a:r>
              <a:rPr lang="fr-FR" altLang="en-US" sz="1800" b="1" i="1" dirty="0"/>
              <a:t>у </a:t>
            </a:r>
            <a:r>
              <a:rPr lang="fr-FR" altLang="en-US" sz="1800" b="1" i="1" dirty="0" err="1"/>
              <a:t>контроли</a:t>
            </a:r>
            <a:r>
              <a:rPr lang="fr-FR" altLang="en-US" sz="1800" b="1" i="1" dirty="0"/>
              <a:t> </a:t>
            </a:r>
            <a:r>
              <a:rPr lang="fr-FR" altLang="en-US" sz="1800" b="1" i="1" dirty="0" err="1"/>
              <a:t>енергетског</a:t>
            </a:r>
            <a:r>
              <a:rPr lang="fr-FR" altLang="en-US" sz="1800" b="1" i="1" dirty="0"/>
              <a:t> метаболизма и у </a:t>
            </a:r>
            <a:r>
              <a:rPr lang="fr-FR" altLang="en-US" sz="1800" b="1" i="1" dirty="0" err="1"/>
              <a:t>процесу</a:t>
            </a:r>
            <a:r>
              <a:rPr lang="fr-FR" altLang="en-US" sz="1800" b="1" i="1" dirty="0"/>
              <a:t> </a:t>
            </a:r>
            <a:r>
              <a:rPr lang="fr-FR" altLang="en-US" sz="1800" b="1" i="1" dirty="0" err="1"/>
              <a:t>деаминације</a:t>
            </a:r>
            <a:r>
              <a:rPr lang="fr-FR" altLang="en-US" sz="1800" b="1" i="1" dirty="0"/>
              <a:t> </a:t>
            </a:r>
            <a:r>
              <a:rPr lang="fr-FR" altLang="en-US" sz="1800" b="1" i="1" dirty="0" err="1"/>
              <a:t>преко</a:t>
            </a:r>
            <a:r>
              <a:rPr lang="fr-FR" altLang="en-US" sz="1800" b="1" i="1" dirty="0"/>
              <a:t> </a:t>
            </a:r>
            <a:r>
              <a:rPr lang="fr-FR" altLang="en-US" sz="1800" b="1" i="1" dirty="0" err="1"/>
              <a:t>флавопротеина</a:t>
            </a:r>
            <a:r>
              <a:rPr lang="fr-FR" altLang="en-US" sz="1800" dirty="0"/>
              <a:t> (</a:t>
            </a:r>
            <a:r>
              <a:rPr lang="fr-FR" altLang="en-US" sz="1800" dirty="0" err="1"/>
              <a:t>ћелијски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ензими</a:t>
            </a:r>
            <a:r>
              <a:rPr lang="fr-FR" altLang="en-US" sz="1800" dirty="0"/>
              <a:t> са </a:t>
            </a:r>
            <a:r>
              <a:rPr lang="fr-FR" altLang="en-US" sz="1800" dirty="0" err="1"/>
              <a:t>рибофлавинским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делом</a:t>
            </a:r>
            <a:r>
              <a:rPr lang="fr-FR" altLang="en-US" sz="1800" dirty="0"/>
              <a:t>). У </a:t>
            </a:r>
            <a:r>
              <a:rPr lang="fr-FR" altLang="en-US" sz="1800" dirty="0" err="1"/>
              <a:t>облику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рибофлавинских</a:t>
            </a:r>
            <a:r>
              <a:rPr lang="fr-FR" altLang="en-US" sz="1800" dirty="0"/>
              <a:t> ензима </a:t>
            </a:r>
            <a:r>
              <a:rPr lang="fr-FR" altLang="en-US" sz="1800" i="1" dirty="0" err="1"/>
              <a:t>флавинмононуклеотида</a:t>
            </a:r>
            <a:r>
              <a:rPr lang="fr-FR" altLang="en-US" sz="1800" dirty="0"/>
              <a:t> (</a:t>
            </a:r>
            <a:r>
              <a:rPr lang="fr-FR" altLang="en-US" sz="1800" i="1" dirty="0"/>
              <a:t>FMN</a:t>
            </a:r>
            <a:r>
              <a:rPr lang="fr-FR" altLang="en-US" sz="1800" dirty="0"/>
              <a:t>) и </a:t>
            </a:r>
            <a:r>
              <a:rPr lang="fr-FR" altLang="en-US" sz="1800" i="1" dirty="0" err="1"/>
              <a:t>флавин-аденин-динуклеотида</a:t>
            </a:r>
            <a:r>
              <a:rPr lang="fr-FR" altLang="en-US" sz="1800" dirty="0"/>
              <a:t> (</a:t>
            </a:r>
            <a:r>
              <a:rPr lang="fr-FR" altLang="en-US" sz="1800" i="1" dirty="0"/>
              <a:t>FAD</a:t>
            </a:r>
            <a:r>
              <a:rPr lang="fr-FR" altLang="en-US" sz="1800" dirty="0"/>
              <a:t>) </a:t>
            </a:r>
            <a:r>
              <a:rPr lang="fr-FR" altLang="en-US" sz="1800" dirty="0" err="1"/>
              <a:t>рибофлавин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учествује</a:t>
            </a:r>
            <a:r>
              <a:rPr lang="fr-FR" altLang="en-US" sz="1800" dirty="0"/>
              <a:t> у </a:t>
            </a:r>
            <a:r>
              <a:rPr lang="fr-FR" altLang="en-US" sz="1800" dirty="0" err="1"/>
              <a:t>кључним</a:t>
            </a:r>
            <a:r>
              <a:rPr lang="fr-FR" altLang="en-US" sz="1800" dirty="0"/>
              <a:t> </a:t>
            </a:r>
            <a:r>
              <a:rPr lang="fr-FR" altLang="en-US" sz="1800" dirty="0" err="1"/>
              <a:t>реакцијама</a:t>
            </a:r>
            <a:r>
              <a:rPr lang="fr-FR" altLang="en-US" sz="1800" dirty="0"/>
              <a:t> за </a:t>
            </a:r>
            <a:r>
              <a:rPr lang="fr-FR" altLang="en-US" sz="1800" dirty="0" err="1"/>
              <a:t>продукцију</a:t>
            </a:r>
            <a:r>
              <a:rPr lang="fr-FR" altLang="en-US" sz="1800" dirty="0"/>
              <a:t> енергије и </a:t>
            </a:r>
            <a:r>
              <a:rPr lang="fr-FR" altLang="en-US" sz="1800" dirty="0" err="1"/>
              <a:t>одвајању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амино</a:t>
            </a:r>
            <a:r>
              <a:rPr lang="fr-FR" altLang="en-US" sz="1800" dirty="0"/>
              <a:t> група са </a:t>
            </a:r>
            <a:r>
              <a:rPr lang="fr-FR" altLang="en-US" sz="1800" dirty="0" err="1"/>
              <a:t>појединих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аминокиселина</a:t>
            </a:r>
            <a:r>
              <a:rPr lang="fr-FR" altLang="en-US" sz="1800" dirty="0"/>
              <a:t> (</a:t>
            </a:r>
            <a:r>
              <a:rPr lang="fr-FR" altLang="en-US" sz="1800" dirty="0" err="1"/>
              <a:t>деаминација</a:t>
            </a:r>
            <a:r>
              <a:rPr lang="fr-FR" altLang="en-US" sz="1800" dirty="0"/>
              <a:t> при </a:t>
            </a:r>
            <a:r>
              <a:rPr lang="fr-FR" altLang="en-US" sz="1800" dirty="0" err="1"/>
              <a:t>синтези</a:t>
            </a:r>
            <a:r>
              <a:rPr lang="fr-FR" altLang="en-US" sz="1800" dirty="0"/>
              <a:t> нових </a:t>
            </a:r>
            <a:r>
              <a:rPr lang="fr-FR" altLang="en-US" sz="1800" dirty="0" err="1"/>
              <a:t>аминокиселина</a:t>
            </a:r>
            <a:r>
              <a:rPr lang="fr-FR" altLang="en-US" sz="1800" dirty="0"/>
              <a:t>), и </a:t>
            </a:r>
            <a:r>
              <a:rPr lang="fr-FR" altLang="en-US" sz="1800" dirty="0" err="1"/>
              <a:t>представља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важан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антиоксиданс</a:t>
            </a:r>
            <a:r>
              <a:rPr lang="fr-FR" altLang="en-US" sz="1800" dirty="0"/>
              <a:t>.  </a:t>
            </a:r>
            <a:endParaRPr lang="sr-Latn-CS" altLang="en-US" sz="1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RS" altLang="en-US" sz="20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395288" y="1268413"/>
            <a:ext cx="8229600" cy="5145087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en-US" sz="2400" smtClean="0"/>
              <a:t>НУТРИТИВНЕ КАРАКТЕРИСТИКЕ ВИТАМИНА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sz="2000" smtClean="0"/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- немају енерегетску вредност за разлику од масти, угљених хидрата и протеина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- већину витамина организам не може да синтетише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- морају се зато унети храном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- потребни су нам у малим количинама </a:t>
            </a:r>
            <a:r>
              <a:rPr lang="en-US" altLang="en-US" sz="2000" i="1" smtClean="0"/>
              <a:t>(mg или </a:t>
            </a:r>
            <a:r>
              <a:rPr lang="el-GR" altLang="en-US" sz="2000" i="1" smtClean="0"/>
              <a:t>μ</a:t>
            </a:r>
            <a:r>
              <a:rPr lang="en-US" altLang="en-US" sz="2000" i="1" smtClean="0"/>
              <a:t>g)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- тачно дефинисане потребе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  (препоручени дневни унос – </a:t>
            </a:r>
            <a:r>
              <a:rPr lang="en-US" altLang="en-US" sz="1800" i="1" smtClean="0"/>
              <a:t>RDA; recommended daily allowance</a:t>
            </a:r>
            <a:r>
              <a:rPr lang="en-US" altLang="en-US" sz="2000" smtClean="0"/>
              <a:t>)</a:t>
            </a:r>
          </a:p>
          <a:p>
            <a:endParaRPr lang="en-US" altLang="en-US" sz="2000" smtClean="0"/>
          </a:p>
          <a:p>
            <a:endParaRPr lang="en-US" altLang="en-US" sz="2000" smtClean="0"/>
          </a:p>
          <a:p>
            <a:pPr>
              <a:buFont typeface="Arial" panose="020B0604020202020204" pitchFamily="34" charset="0"/>
              <a:buNone/>
            </a:pPr>
            <a:endParaRPr lang="en-US" altLang="en-US" sz="2000" smtClean="0"/>
          </a:p>
        </p:txBody>
      </p:sp>
      <p:sp>
        <p:nvSpPr>
          <p:cNvPr id="5123" name="AutoShape 2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5124" name="AutoShape 4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pic>
        <p:nvPicPr>
          <p:cNvPr id="5125" name="Picture 2" descr="Резултат слика за vitamin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581525"/>
            <a:ext cx="2708275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2877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 txBox="1">
            <a:spLocks noChangeArrowheads="1"/>
          </p:cNvSpPr>
          <p:nvPr/>
        </p:nvSpPr>
        <p:spPr bwMode="auto">
          <a:xfrm>
            <a:off x="468313" y="620713"/>
            <a:ext cx="8305800" cy="59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fr-FR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ПОРЕМЕЋАЈИ КОЈИ НАСТАЈУ УСЛЕД НЕДОСТАТКА РИБОФЛАВИНА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/>
              <a:t>	</a:t>
            </a:r>
            <a:r>
              <a:rPr lang="en-US" altLang="en-US" sz="1800"/>
              <a:t>Како дефицит рибофлавина обично настаје заједнички са дефицитом других витамина групе B, то је и симптоматологија најчешће удружена. Ипак, </a:t>
            </a:r>
            <a:r>
              <a:rPr lang="en-US" altLang="en-US" sz="1800" b="1" i="1"/>
              <a:t>промене на устима и усној дупљи, као и споро зарастање рана</a:t>
            </a:r>
            <a:r>
              <a:rPr lang="en-US" altLang="en-US" sz="1800"/>
              <a:t>, представљају карактеристике парцијалног недостатка рибофлавина.</a:t>
            </a:r>
            <a:endParaRPr lang="sr-Cyrl-RS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RS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ПОТРЕБЕ ЗА РИБОФЛАВИНОМ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/>
              <a:t>	Како је улога рибофлавина везана за енергетски метаболизам и (поготово) за метаболизам протеина дневне потребе се дефинишу у складу са калоријским потребама. За децу и одрасле дневне потребе износе 0.6mg/1000kcal дневно (за мушкарце су око 20% веће због веће телесне масе и енергетског уноса), и повећавају  се у трудноћи и за време лактације. </a:t>
            </a:r>
            <a:endParaRPr lang="sr-Latn-CS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/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ТОКСИЧНОСТ РИБОФЛАВИНА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/>
              <a:t>	Токсичност и максимални дозвољени дневни унос рибофлавина још увек нису утврђени. </a:t>
            </a:r>
            <a:endParaRPr lang="sr-Latn-CS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fr-FR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ИЗВОРИ РИБОФЛАВИНА У ХРАНИ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/>
              <a:t>	Најбољи извор рибофлавина је млеко (које се због његове фотосензитивности пакује у непровидну амбалажу)</a:t>
            </a:r>
            <a:r>
              <a:rPr lang="sr-Latn-CS" altLang="en-US" sz="1800"/>
              <a:t>.</a:t>
            </a:r>
            <a:r>
              <a:rPr lang="en-US" altLang="en-US" sz="1800"/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 txBox="1">
            <a:spLocks noChangeArrowheads="1"/>
          </p:cNvSpPr>
          <p:nvPr/>
        </p:nvSpPr>
        <p:spPr bwMode="auto">
          <a:xfrm>
            <a:off x="395288" y="404813"/>
            <a:ext cx="8305800" cy="645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fr-FR" altLang="en-US" sz="2000" b="1" u="sng"/>
              <a:t>Ниацин </a:t>
            </a:r>
            <a:r>
              <a:rPr lang="sr-Cyrl-RS" altLang="en-US" sz="2000" b="1" u="sng"/>
              <a:t>(витамин </a:t>
            </a:r>
            <a:r>
              <a:rPr lang="en-US" altLang="en-US" sz="2000" b="1" u="sng"/>
              <a:t>B3</a:t>
            </a:r>
            <a:r>
              <a:rPr lang="sr-Cyrl-RS" altLang="en-US" sz="2000" b="1" u="sng"/>
              <a:t>)</a:t>
            </a:r>
            <a:endParaRPr lang="sr-Latn-CS" altLang="en-US" sz="2000" b="1" u="sng"/>
          </a:p>
          <a:p>
            <a:pPr>
              <a:buFont typeface="Wingdings" panose="05000000000000000000" pitchFamily="2" charset="2"/>
              <a:buNone/>
            </a:pPr>
            <a:r>
              <a:rPr lang="fr-FR" altLang="en-US" sz="1800" b="1"/>
              <a:t>ФИЗИЧКО-ХЕМИЈСКЕ КАРАКТЕРИСТИКЕ НИАЦИНА</a:t>
            </a:r>
          </a:p>
          <a:p>
            <a:pPr>
              <a:buFont typeface="Wingdings" panose="05000000000000000000" pitchFamily="2" charset="2"/>
              <a:buNone/>
            </a:pPr>
            <a:r>
              <a:rPr lang="fr-FR" altLang="en-US" sz="1800"/>
              <a:t>	Ниацин се у храни налази у два облика: </a:t>
            </a:r>
            <a:r>
              <a:rPr lang="fr-FR" altLang="en-US" sz="1800" b="1" i="1"/>
              <a:t>ниацин</a:t>
            </a:r>
            <a:r>
              <a:rPr lang="fr-FR" altLang="en-US" sz="1800"/>
              <a:t> (</a:t>
            </a:r>
            <a:r>
              <a:rPr lang="fr-FR" altLang="en-US" sz="1800" b="1" i="1"/>
              <a:t>никотинска киселина</a:t>
            </a:r>
            <a:r>
              <a:rPr lang="fr-FR" altLang="en-US" sz="1800"/>
              <a:t>) и </a:t>
            </a:r>
            <a:r>
              <a:rPr lang="fr-FR" altLang="en-US" sz="1800" b="1" i="1"/>
              <a:t>никотинамид</a:t>
            </a:r>
            <a:r>
              <a:rPr lang="fr-FR" altLang="en-US" sz="1800"/>
              <a:t>, који је хидросолубилан, термостабилан и када кристализира формира бели прах. Посебно је важно да се ниацин у људском организму може формирати из есенцијалне аминокиселине </a:t>
            </a:r>
            <a:r>
              <a:rPr lang="fr-FR" altLang="en-US" sz="1800" b="1" i="1"/>
              <a:t>триптофана</a:t>
            </a:r>
            <a:r>
              <a:rPr lang="fr-FR" altLang="en-US" sz="1800"/>
              <a:t>, и то у односу: 60mg триптофана ствара 1mg ниацина. Овај квантитативни однос представља </a:t>
            </a:r>
            <a:r>
              <a:rPr lang="fr-FR" altLang="en-US" sz="1800" b="1" i="1"/>
              <a:t>ниацин еквивалент (НЕ).</a:t>
            </a:r>
            <a:r>
              <a:rPr lang="en-US" altLang="en-US" sz="1800"/>
              <a:t> </a:t>
            </a:r>
            <a:endParaRPr lang="sr-Latn-CS" altLang="en-US" sz="1800"/>
          </a:p>
          <a:p>
            <a:pPr>
              <a:buFont typeface="Wingdings" panose="05000000000000000000" pitchFamily="2" charset="2"/>
              <a:buNone/>
            </a:pPr>
            <a:endParaRPr lang="sr-Latn-CS" altLang="en-US" sz="1800"/>
          </a:p>
          <a:p>
            <a:pPr>
              <a:buFont typeface="Wingdings" panose="05000000000000000000" pitchFamily="2" charset="2"/>
              <a:buNone/>
            </a:pPr>
            <a:r>
              <a:rPr lang="fr-FR" altLang="en-US" sz="1800" b="1"/>
              <a:t>АПСОРПЦИЈА, ТРАНСПОРТ И СКЛАДИШТЕЊЕ НИАЦИНА</a:t>
            </a:r>
            <a:endParaRPr lang="sr-Latn-CS" altLang="en-US" sz="1800" b="1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1800"/>
              <a:t>	Ниацин се апсорбује специфичним механизмима из танког и дебелог црева. </a:t>
            </a:r>
            <a:r>
              <a:rPr lang="fr-FR" altLang="en-US" sz="1800"/>
              <a:t>Не складишти се у организму на посебним местима у већим количинама па је неопходан стални унос.</a:t>
            </a:r>
            <a:endParaRPr lang="sr-Cyrl-RS" altLang="en-US" sz="1800"/>
          </a:p>
          <a:p>
            <a:pPr>
              <a:buFont typeface="Wingdings" panose="05000000000000000000" pitchFamily="2" charset="2"/>
              <a:buNone/>
            </a:pPr>
            <a:endParaRPr lang="sr-Cyrl-RS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УЛОГЕ НИАЦИНА</a:t>
            </a:r>
            <a:r>
              <a:rPr lang="fr-FR" altLang="en-US" sz="1800"/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/>
              <a:t>	Ниацин формира два облика коензима – </a:t>
            </a:r>
            <a:r>
              <a:rPr lang="fr-FR" altLang="en-US" sz="1800" b="1" i="1"/>
              <a:t>NAD</a:t>
            </a:r>
            <a:r>
              <a:rPr lang="fr-FR" altLang="en-US" sz="1800"/>
              <a:t> (</a:t>
            </a:r>
            <a:r>
              <a:rPr lang="fr-FR" altLang="en-US" sz="1800" i="1"/>
              <a:t>никотинамид-аденин динуклеотид</a:t>
            </a:r>
            <a:r>
              <a:rPr lang="fr-FR" altLang="en-US" sz="1800"/>
              <a:t>), који има </a:t>
            </a:r>
            <a:r>
              <a:rPr lang="fr-FR" altLang="en-US" sz="1800" b="1" i="1"/>
              <a:t>значајну улогу у катаболичким процесима</a:t>
            </a:r>
            <a:r>
              <a:rPr lang="fr-FR" altLang="en-US" sz="1800"/>
              <a:t>, и </a:t>
            </a:r>
            <a:r>
              <a:rPr lang="fr-FR" altLang="en-US" sz="1800" b="1" i="1"/>
              <a:t>NADP</a:t>
            </a:r>
            <a:r>
              <a:rPr lang="fr-FR" altLang="en-US" sz="1800"/>
              <a:t> (</a:t>
            </a:r>
            <a:r>
              <a:rPr lang="fr-FR" altLang="en-US" sz="1800" i="1"/>
              <a:t>никотинамид-аденин динуклеотид фосфат</a:t>
            </a:r>
            <a:r>
              <a:rPr lang="fr-FR" altLang="en-US" sz="1800"/>
              <a:t>), значајан </a:t>
            </a:r>
            <a:r>
              <a:rPr lang="fr-FR" altLang="en-US" sz="1800" b="1" i="1"/>
              <a:t>за одвијање анаболичких реакција</a:t>
            </a:r>
            <a:r>
              <a:rPr lang="fr-FR" altLang="en-US" sz="1800"/>
              <a:t>. У овим облицима ниацин, заједно са рибофлавином, учествује у ћелијским коензимским системима у конверзији протеина и глицерола из масти до глукозе и даље разградње глукозе до добијања енергије. </a:t>
            </a:r>
            <a:endParaRPr lang="sr-Latn-C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 txBox="1">
            <a:spLocks noChangeArrowheads="1"/>
          </p:cNvSpPr>
          <p:nvPr/>
        </p:nvSpPr>
        <p:spPr bwMode="auto">
          <a:xfrm>
            <a:off x="539750" y="44450"/>
            <a:ext cx="8305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1800" b="1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fr-FR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ПОРЕМЕЋАЈИ КОЈИ НАСТАЈУ УСЛЕД НЕДОСТАТКА НИАЦИНА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1800"/>
              <a:t>	</a:t>
            </a:r>
            <a:r>
              <a:rPr lang="fr-FR" altLang="en-US" sz="1800"/>
              <a:t>Недостатак ниацина доводи до бројних функционалних поремећаја у организму (</a:t>
            </a:r>
            <a:r>
              <a:rPr lang="fr-FR" altLang="en-US" sz="1800" b="1" i="1"/>
              <a:t>болест пелагра</a:t>
            </a:r>
            <a:r>
              <a:rPr lang="fr-FR" altLang="en-US" sz="1800"/>
              <a:t>). Промене се нарочто уочавају на кожи  (дерматитиси, тамно пребојена кожа) и централном нервном систему (конфузија, апатија, дезорјентација).</a:t>
            </a:r>
            <a:endParaRPr lang="sr-Cyrl-RS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RS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ПОТРЕБЕ ЗА НИАЦИНОМ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/>
              <a:t>	Улога ниацина је везана за енергетски метаболизам и метаболизам протеина па се дневне потребе дефинишу у складу са калоријским потребама. За децу и одрасле дневне потребе износе 6.6mg/1000kcal (или 6.6НЕ/1000kcal) дневно, и повећавају  се у трудноћи, за време лактације, физичке активности, раста и развоја.  </a:t>
            </a:r>
            <a:endParaRPr lang="sr-Latn-CS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fr-FR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ТОКСИЧНОСТ НИАЦИНА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/>
              <a:t>	Ниацин у великим концентрацијама доводи до ширења крвних судова, црвенила коже, гастроинтестиналних тегоба и оштећења јетре.</a:t>
            </a:r>
            <a:endParaRPr lang="sr-Latn-CS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fr-FR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ИЗВОРИ НИАЦИНА У ХРАНИ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en-US" sz="1800"/>
              <a:t>	Месо и житарице представљају главне изворе ниацина у храни</a:t>
            </a:r>
            <a:r>
              <a:rPr lang="sr-Latn-CS" altLang="en-US" sz="1800"/>
              <a:t>.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ChangeArrowheads="1"/>
          </p:cNvSpPr>
          <p:nvPr/>
        </p:nvSpPr>
        <p:spPr bwMode="auto">
          <a:xfrm>
            <a:off x="468313" y="692150"/>
            <a:ext cx="8305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de-DE" altLang="en-US" sz="2000" b="1" u="sng"/>
              <a:t>Фолати (фолна киселина)</a:t>
            </a:r>
            <a:r>
              <a:rPr lang="de-DE" altLang="en-US" sz="1400" b="1"/>
              <a:t> </a:t>
            </a:r>
            <a:endParaRPr lang="sr-Latn-CS" altLang="en-US" sz="14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14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5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de-DE" altLang="en-US" sz="1800" b="1"/>
              <a:t>ФИЗИЧКО-ХЕМИЈСКЕ КАРАКТЕРИСТИКЕ ФОЛАТА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de-DE" altLang="en-US" sz="1600"/>
              <a:t>	Фолати су заједничко генеричко име за групу једињења која имају сличне нутритивне карактеристике и хемијску структуру. Назив су добили по солима фолне киселине које се налазе у зеленом листастом поврћу. Фолна киселина (</a:t>
            </a:r>
            <a:r>
              <a:rPr lang="de-DE" altLang="en-US" sz="1600" i="1"/>
              <a:t>птероил-моноглутаминска киселина – PGA</a:t>
            </a:r>
            <a:r>
              <a:rPr lang="de-DE" altLang="en-US" sz="1600"/>
              <a:t>) формира жуте кристале који се састоје од три коњуговане киселине: </a:t>
            </a:r>
            <a:r>
              <a:rPr lang="de-DE" altLang="en-US" sz="1600" i="1"/>
              <a:t>птероичне киселине</a:t>
            </a:r>
            <a:r>
              <a:rPr lang="de-DE" altLang="en-US" sz="1600"/>
              <a:t>, </a:t>
            </a:r>
            <a:r>
              <a:rPr lang="de-DE" altLang="en-US" sz="1600" i="1"/>
              <a:t>парааминобензоичне киселине</a:t>
            </a:r>
            <a:r>
              <a:rPr lang="de-DE" altLang="en-US" sz="1600"/>
              <a:t> (</a:t>
            </a:r>
            <a:r>
              <a:rPr lang="de-DE" altLang="en-US" sz="1600" i="1"/>
              <a:t>PABА</a:t>
            </a:r>
            <a:r>
              <a:rPr lang="de-DE" altLang="en-US" sz="1600"/>
              <a:t>) и </a:t>
            </a:r>
            <a:r>
              <a:rPr lang="de-DE" altLang="en-US" sz="1600" i="1"/>
              <a:t>глутаминске киселине</a:t>
            </a:r>
            <a:r>
              <a:rPr lang="de-DE" altLang="en-US" sz="1600"/>
              <a:t> (аминокиселина). </a:t>
            </a:r>
            <a:endParaRPr lang="sr-Latn-CS" altLang="en-US" sz="16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8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1800" b="1"/>
              <a:t>АПСОРПЦИЈА, ТРАНСПОРТ И СКЛАДИШТЕЊЕ ФОЛАТА</a:t>
            </a:r>
            <a:endParaRPr lang="fr-FR" altLang="en-US" sz="18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600"/>
              <a:t>	</a:t>
            </a:r>
            <a:r>
              <a:rPr lang="sr-Latn-CS" altLang="en-US" sz="1600"/>
              <a:t>Фолати се апсорбују специфичним механизмима из танког и дебелог црева. Складиште се углавном у јетри и бубрезима.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r-FR" altLang="en-US" sz="8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b="1"/>
              <a:t>УЛОГЕ ФОЛАТА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600"/>
              <a:t>	Најважнија улога фолата, у облику проензима, је </a:t>
            </a:r>
            <a:r>
              <a:rPr lang="fr-FR" altLang="en-US" sz="1600" b="1" i="1"/>
              <a:t>у преносу појединачних угљеникових атома при синтези пурина и тимина неопходних за формирање ДНК</a:t>
            </a:r>
            <a:r>
              <a:rPr lang="fr-FR" altLang="en-US" sz="1600"/>
              <a:t>. Због тога су фолати важни за одвијање нормалног раста. Такође, </a:t>
            </a:r>
            <a:r>
              <a:rPr lang="fr-FR" altLang="en-US" sz="1600" b="1" i="1"/>
              <a:t>фолати учествују у синтези хема</a:t>
            </a:r>
            <a:r>
              <a:rPr lang="fr-FR" altLang="en-US" sz="1600"/>
              <a:t> (непротеински део хемоглобина), па су неопходни и за раст и сазревање еритроцита. </a:t>
            </a:r>
            <a:endParaRPr lang="en-US" alt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 txBox="1">
            <a:spLocks noChangeArrowheads="1"/>
          </p:cNvSpPr>
          <p:nvPr/>
        </p:nvSpPr>
        <p:spPr bwMode="auto">
          <a:xfrm>
            <a:off x="539750" y="836613"/>
            <a:ext cx="8305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b="1" dirty="0"/>
              <a:t>ПОРЕМЕЋАЈИ КОЈИ НАСТАЈУ УСЛЕД НЕДОСТАТКА ФОЛАТА</a:t>
            </a:r>
            <a:endParaRPr lang="en-US" altLang="en-US" sz="18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1800" dirty="0"/>
              <a:t>	</a:t>
            </a:r>
            <a:r>
              <a:rPr lang="en-US" altLang="en-US" sz="1800" dirty="0"/>
              <a:t>У </a:t>
            </a:r>
            <a:r>
              <a:rPr lang="en-US" altLang="en-US" sz="1800" dirty="0" err="1"/>
              <a:t>недостатку</a:t>
            </a:r>
            <a:r>
              <a:rPr lang="en-US" altLang="en-US" sz="1800" dirty="0"/>
              <a:t> </a:t>
            </a:r>
            <a:r>
              <a:rPr lang="en-US" altLang="en-US" sz="1800" dirty="0" err="1"/>
              <a:t>фолата</a:t>
            </a:r>
            <a:r>
              <a:rPr lang="en-US" altLang="en-US" sz="1800" dirty="0"/>
              <a:t> долази до настанка </a:t>
            </a:r>
            <a:r>
              <a:rPr lang="en-US" altLang="en-US" sz="1800" b="1" i="1" dirty="0" err="1"/>
              <a:t>тешких</a:t>
            </a:r>
            <a:r>
              <a:rPr lang="en-US" altLang="en-US" sz="1800" b="1" i="1" dirty="0"/>
              <a:t> анемија (</a:t>
            </a:r>
            <a:r>
              <a:rPr lang="en-US" altLang="en-US" sz="1800" b="1" i="1" dirty="0" err="1"/>
              <a:t>макроцитна</a:t>
            </a:r>
            <a:r>
              <a:rPr lang="en-US" altLang="en-US" sz="1800" b="1" i="1" dirty="0"/>
              <a:t>, </a:t>
            </a:r>
            <a:r>
              <a:rPr lang="en-US" altLang="en-US" sz="1800" b="1" i="1" dirty="0" err="1"/>
              <a:t>мегалобластна</a:t>
            </a:r>
            <a:r>
              <a:rPr lang="en-US" altLang="en-US" sz="1800" b="1" i="1" dirty="0"/>
              <a:t> анемија) и поремећаја раста и развоја</a:t>
            </a:r>
            <a:r>
              <a:rPr lang="en-US" altLang="en-US" sz="1800" dirty="0"/>
              <a:t>.</a:t>
            </a:r>
            <a:endParaRPr lang="sr-Latn-CS" altLang="en-US" sz="1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800" dirty="0"/>
              <a:t>   </a:t>
            </a:r>
            <a:endParaRPr lang="fr-FR" altLang="en-US" sz="1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b="1" dirty="0"/>
              <a:t>ПОТРЕБЕ ЗА ФОЛАТИМА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r-FR" altLang="en-US" sz="1800" dirty="0"/>
              <a:t>	</a:t>
            </a:r>
            <a:r>
              <a:rPr lang="fr-FR" altLang="en-US" sz="1800" dirty="0" err="1"/>
              <a:t>Дневне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потребе</a:t>
            </a:r>
            <a:r>
              <a:rPr lang="fr-FR" altLang="en-US" sz="1800" dirty="0"/>
              <a:t> за </a:t>
            </a:r>
            <a:r>
              <a:rPr lang="fr-FR" altLang="en-US" sz="1800" dirty="0" err="1"/>
              <a:t>фолном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киселином</a:t>
            </a:r>
            <a:r>
              <a:rPr lang="fr-FR" altLang="en-US" sz="1800" dirty="0"/>
              <a:t> </a:t>
            </a:r>
            <a:r>
              <a:rPr lang="fr-FR" altLang="en-US" sz="1800" dirty="0" err="1"/>
              <a:t>износе</a:t>
            </a:r>
            <a:r>
              <a:rPr lang="fr-FR" altLang="en-US" sz="1800" dirty="0"/>
              <a:t> 400</a:t>
            </a:r>
            <a:r>
              <a:rPr lang="en-US" altLang="en-US" sz="1800" dirty="0">
                <a:sym typeface="Symbol" panose="05050102010706020507" pitchFamily="18" charset="2"/>
              </a:rPr>
              <a:t></a:t>
            </a:r>
            <a:r>
              <a:rPr lang="fr-FR" altLang="en-US" sz="1800" dirty="0"/>
              <a:t>g. </a:t>
            </a:r>
            <a:r>
              <a:rPr lang="en-US" altLang="en-US" sz="1800" dirty="0" err="1"/>
              <a:t>Труднице</a:t>
            </a:r>
            <a:r>
              <a:rPr lang="en-US" altLang="en-US" sz="1800" dirty="0"/>
              <a:t> и </a:t>
            </a:r>
            <a:r>
              <a:rPr lang="en-US" altLang="en-US" sz="1800" dirty="0" err="1"/>
              <a:t>породиље</a:t>
            </a:r>
            <a:r>
              <a:rPr lang="en-US" altLang="en-US" sz="1800" dirty="0"/>
              <a:t> </a:t>
            </a:r>
            <a:r>
              <a:rPr lang="en-US" altLang="en-US" sz="1800" dirty="0" err="1"/>
              <a:t>треба</a:t>
            </a:r>
            <a:r>
              <a:rPr lang="en-US" altLang="en-US" sz="1800" dirty="0"/>
              <a:t> да дневно </a:t>
            </a:r>
            <a:r>
              <a:rPr lang="en-US" altLang="en-US" sz="1800" dirty="0" err="1"/>
              <a:t>уносе</a:t>
            </a:r>
            <a:r>
              <a:rPr lang="en-US" altLang="en-US" sz="1800" dirty="0"/>
              <a:t> по 600</a:t>
            </a:r>
            <a:r>
              <a:rPr lang="en-US" altLang="en-US" sz="1800" dirty="0">
                <a:sym typeface="Symbol" panose="05050102010706020507" pitchFamily="18" charset="2"/>
              </a:rPr>
              <a:t></a:t>
            </a:r>
            <a:r>
              <a:rPr lang="en-US" altLang="en-US" sz="1800" dirty="0"/>
              <a:t>g </a:t>
            </a:r>
            <a:r>
              <a:rPr lang="en-US" altLang="en-US" sz="1800" dirty="0" err="1"/>
              <a:t>фолата</a:t>
            </a:r>
            <a:r>
              <a:rPr lang="en-US" altLang="en-US" sz="1800" dirty="0"/>
              <a:t>.</a:t>
            </a:r>
            <a:endParaRPr lang="sr-Latn-CS" altLang="en-US" sz="1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800" b="1" dirty="0"/>
              <a:t>ТОКСИЧНОСТ ФОЛАТА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800" dirty="0"/>
              <a:t>	</a:t>
            </a:r>
            <a:r>
              <a:rPr lang="en-US" altLang="en-US" sz="1800" dirty="0" err="1"/>
              <a:t>Уколико</a:t>
            </a:r>
            <a:r>
              <a:rPr lang="en-US" altLang="en-US" sz="1800" dirty="0"/>
              <a:t> се </a:t>
            </a:r>
            <a:r>
              <a:rPr lang="en-US" altLang="en-US" sz="1800" dirty="0" err="1"/>
              <a:t>уноси</a:t>
            </a:r>
            <a:r>
              <a:rPr lang="en-US" altLang="en-US" sz="1800" dirty="0"/>
              <a:t> више од 1000</a:t>
            </a:r>
            <a:r>
              <a:rPr lang="en-US" altLang="en-US" sz="1800" dirty="0">
                <a:sym typeface="Symbol" panose="05050102010706020507" pitchFamily="18" charset="2"/>
              </a:rPr>
              <a:t></a:t>
            </a:r>
            <a:r>
              <a:rPr lang="en-US" altLang="en-US" sz="1800" dirty="0"/>
              <a:t>g </a:t>
            </a:r>
            <a:r>
              <a:rPr lang="en-US" altLang="en-US" sz="1800" dirty="0" err="1"/>
              <a:t>фолата</a:t>
            </a:r>
            <a:r>
              <a:rPr lang="en-US" altLang="en-US" sz="1800" dirty="0"/>
              <a:t> дневно у </a:t>
            </a:r>
            <a:r>
              <a:rPr lang="en-US" altLang="en-US" sz="1800" dirty="0" err="1"/>
              <a:t>дужем</a:t>
            </a:r>
            <a:r>
              <a:rPr lang="en-US" altLang="en-US" sz="1800" dirty="0"/>
              <a:t> </a:t>
            </a:r>
            <a:r>
              <a:rPr lang="en-US" altLang="en-US" sz="1800" dirty="0" err="1"/>
              <a:t>временском</a:t>
            </a:r>
            <a:r>
              <a:rPr lang="en-US" altLang="en-US" sz="1800" dirty="0"/>
              <a:t> периоду може </a:t>
            </a:r>
            <a:r>
              <a:rPr lang="en-US" altLang="en-US" sz="1800" dirty="0" err="1"/>
              <a:t>доћи</a:t>
            </a:r>
            <a:r>
              <a:rPr lang="en-US" altLang="en-US" sz="1800" dirty="0"/>
              <a:t> до </a:t>
            </a:r>
            <a:r>
              <a:rPr lang="en-US" altLang="en-US" sz="1800" dirty="0" err="1"/>
              <a:t>маскирања</a:t>
            </a:r>
            <a:r>
              <a:rPr lang="en-US" altLang="en-US" sz="1800" dirty="0"/>
              <a:t> </a:t>
            </a:r>
            <a:r>
              <a:rPr lang="en-US" altLang="en-US" sz="1800" dirty="0" err="1"/>
              <a:t>недостатка</a:t>
            </a:r>
            <a:r>
              <a:rPr lang="en-US" altLang="en-US" sz="1800" dirty="0"/>
              <a:t> </a:t>
            </a:r>
            <a:r>
              <a:rPr lang="en-US" altLang="en-US" sz="1800" dirty="0" err="1"/>
              <a:t>витамина</a:t>
            </a:r>
            <a:r>
              <a:rPr lang="en-US" altLang="en-US" sz="1800" dirty="0"/>
              <a:t> B</a:t>
            </a:r>
            <a:r>
              <a:rPr lang="en-US" altLang="en-US" sz="1800" baseline="-25000" dirty="0"/>
              <a:t>12</a:t>
            </a:r>
            <a:r>
              <a:rPr lang="en-US" altLang="en-US" sz="1800" dirty="0"/>
              <a:t>.</a:t>
            </a:r>
            <a:endParaRPr lang="sr-Latn-CS" altLang="en-US" sz="1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800" b="1" dirty="0"/>
              <a:t>ИЗВОРИ ФОЛАТА У ХРАНИ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1800" dirty="0"/>
              <a:t>	</a:t>
            </a:r>
            <a:r>
              <a:rPr lang="sr-Latn-CS" altLang="en-US" sz="1800" dirty="0"/>
              <a:t>Фолати су заступљени у великом броју намирница (изузев масноћа, уља и шећера).</a:t>
            </a:r>
            <a:r>
              <a:rPr lang="en-US" altLang="en-US" sz="1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 txBox="1">
            <a:spLocks noChangeArrowheads="1"/>
          </p:cNvSpPr>
          <p:nvPr/>
        </p:nvSpPr>
        <p:spPr bwMode="auto">
          <a:xfrm>
            <a:off x="395288" y="836613"/>
            <a:ext cx="8305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de-DE" altLang="en-US" sz="2000" b="1" u="sng"/>
              <a:t>Кобаламин (витамин B</a:t>
            </a:r>
            <a:r>
              <a:rPr lang="de-DE" altLang="en-US" sz="2000" b="1" u="sng" baseline="-25000"/>
              <a:t>12</a:t>
            </a:r>
            <a:r>
              <a:rPr lang="de-DE" altLang="en-US" sz="2000" b="1" u="sng"/>
              <a:t>)</a:t>
            </a:r>
            <a:endParaRPr lang="en-US" altLang="en-US" sz="2000" b="1" u="sng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0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de-DE" altLang="en-US" sz="1800" b="1"/>
              <a:t>ФИЗИЧКО-ХЕМИЈСКЕ КАРАКТЕРИСТИКЕ КОБАЛАМИНА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1800"/>
              <a:t>	</a:t>
            </a:r>
            <a:r>
              <a:rPr lang="de-DE" altLang="en-US" sz="1800"/>
              <a:t>Кобаламин (витамин Б</a:t>
            </a:r>
            <a:r>
              <a:rPr lang="de-DE" altLang="en-US" sz="1800" baseline="-25000"/>
              <a:t>12</a:t>
            </a:r>
            <a:r>
              <a:rPr lang="de-DE" altLang="en-US" sz="1800"/>
              <a:t>) је сложено кристално једињење црвене боје (високе молекулске масе) које садржи простетичну групу са </a:t>
            </a:r>
            <a:r>
              <a:rPr lang="de-DE" altLang="en-US" sz="1800" b="1" i="1"/>
              <a:t>атомом кобалта</a:t>
            </a:r>
            <a:r>
              <a:rPr lang="de-DE" altLang="en-US" sz="1800"/>
              <a:t> који има координативне везе, попут гвожђа у хемоглобину.  У организам се уноси углавном храном животињског порекла, мада се део синтетише од стране људских цревних бактерија. </a:t>
            </a:r>
            <a:endParaRPr lang="sr-Latn-CS" altLang="en-US" sz="1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8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de-DE" altLang="en-US" sz="1800" b="1"/>
              <a:t>АПСОРПЦИЈА, ТРАНСПОРТ И СКЛАДИШТЕЊЕ КОБАЛАМИНА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de-DE" altLang="en-US" sz="1800"/>
              <a:t>	Кобаламин се апсорбује преко посебног транспортног система у завршном делу танког црева (илеум) везан за посебан гликопротеин (унутрашњи фактор) који се ствара у слузници желуца. Складишти се у низу органа (јетра, бубрег, срце, мишићи, мозак, слезина...) у малим количинама, али је, обзиром на малу потрошњу, ова залиха довољна да задовољи вишегодишње потребе организма (3-5 година). 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 txBox="1">
            <a:spLocks noChangeArrowheads="1"/>
          </p:cNvSpPr>
          <p:nvPr/>
        </p:nvSpPr>
        <p:spPr bwMode="auto">
          <a:xfrm>
            <a:off x="468313" y="908050"/>
            <a:ext cx="8305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de-DE" altLang="en-US" sz="1600" b="1"/>
              <a:t>УЛОГЕ КОБАЛАМИНА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de-DE" altLang="en-US" sz="1600"/>
              <a:t>	</a:t>
            </a:r>
            <a:endParaRPr lang="sr-Latn-CS" altLang="en-US" sz="16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1600"/>
              <a:t>	</a:t>
            </a:r>
            <a:r>
              <a:rPr lang="de-DE" altLang="en-US" sz="1600"/>
              <a:t>Кобаламин (делујући као коензим) </a:t>
            </a:r>
            <a:r>
              <a:rPr lang="de-DE" altLang="en-US" sz="1600" b="1" i="1"/>
              <a:t>учествује у метаболизму аминокиселина</a:t>
            </a:r>
            <a:r>
              <a:rPr lang="de-DE" altLang="en-US" sz="1600"/>
              <a:t>, те је као такав неопходан за раст и развој организма. Такође, кобаламин је неопходан и за </a:t>
            </a:r>
            <a:r>
              <a:rPr lang="de-DE" altLang="en-US" sz="1600" b="1" i="1"/>
              <a:t>раст и сазревање еритроцита (синтеза хема у молекулу хемоглобина)</a:t>
            </a:r>
            <a:r>
              <a:rPr lang="de-DE" altLang="en-US" sz="1600"/>
              <a:t>, па услед његовог недостатка долази до настанка тешке малокрвности (пернициозна анемија, мегалобластна анемија). </a:t>
            </a:r>
            <a:endParaRPr lang="sr-Latn-CS" altLang="en-US" sz="16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de-DE" altLang="en-US" sz="16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de-DE" altLang="en-US" sz="1600" b="1"/>
              <a:t>ПОРЕМЕЋАЈИ КОЈИ НАСТАЈУ УСЛЕД НЕДОСТАТКА КОБАЛАМИНА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de-DE" altLang="en-US" sz="1600"/>
              <a:t>	</a:t>
            </a:r>
            <a:endParaRPr lang="sr-Latn-CS" altLang="en-US" sz="16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1600"/>
              <a:t>	</a:t>
            </a:r>
            <a:r>
              <a:rPr lang="en-GB" altLang="en-US" sz="1600"/>
              <a:t>Услед недостатка кобаламина долази до појаве:</a:t>
            </a:r>
            <a:endParaRPr lang="sr-Latn-CS" altLang="en-US" sz="16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en-US" sz="1600"/>
          </a:p>
          <a:p>
            <a:pPr>
              <a:lnSpc>
                <a:spcPct val="80000"/>
              </a:lnSpc>
            </a:pPr>
            <a:r>
              <a:rPr lang="en-GB" altLang="en-US" sz="1600" b="1" i="1"/>
              <a:t>пернициозне анемије због немогућности формирања хема у молекулу хемоглобина</a:t>
            </a:r>
          </a:p>
          <a:p>
            <a:pPr>
              <a:lnSpc>
                <a:spcPct val="80000"/>
              </a:lnSpc>
            </a:pPr>
            <a:r>
              <a:rPr lang="en-GB" altLang="en-US" sz="1600" b="1" i="1"/>
              <a:t>психичких поремећаја (поремећаји когнитивних способност, погрешно просуђивање...) због недостатка кобаламина потребног за синтезу протеинских и липидних делова мијелинског омотача нерава.</a:t>
            </a:r>
            <a:r>
              <a:rPr lang="en-GB" altLang="en-US" sz="1600"/>
              <a:t> </a:t>
            </a:r>
            <a:endParaRPr lang="en-US" alt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 txBox="1">
            <a:spLocks noChangeArrowheads="1"/>
          </p:cNvSpPr>
          <p:nvPr/>
        </p:nvSpPr>
        <p:spPr bwMode="auto">
          <a:xfrm>
            <a:off x="684213" y="1052513"/>
            <a:ext cx="8305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GB" altLang="en-US" sz="1800" b="1"/>
              <a:t>ПОТРЕБЕ ЗА КОБАЛАМИНОМ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1800"/>
              <a:t>	Дневне потребе за кобаламином су мале и износе 2-3</a:t>
            </a:r>
            <a:r>
              <a:rPr lang="en-US" altLang="en-US" sz="1800">
                <a:sym typeface="Symbol" panose="05050102010706020507" pitchFamily="18" charset="2"/>
              </a:rPr>
              <a:t></a:t>
            </a:r>
            <a:r>
              <a:rPr lang="en-GB" altLang="en-US" sz="1800"/>
              <a:t>g дневно за одрасле. Ипак, треба истаћи да ове вредности много зависе од функционалног стања других органских система (гастроинтестинални тракт).</a:t>
            </a:r>
            <a:endParaRPr lang="sr-Latn-CS" altLang="en-US" sz="1800"/>
          </a:p>
          <a:p>
            <a:pPr>
              <a:buFont typeface="Wingdings" panose="05000000000000000000" pitchFamily="2" charset="2"/>
              <a:buNone/>
            </a:pPr>
            <a:endParaRPr lang="de-DE" altLang="en-US" sz="1800"/>
          </a:p>
          <a:p>
            <a:pPr>
              <a:buFont typeface="Wingdings" panose="05000000000000000000" pitchFamily="2" charset="2"/>
              <a:buNone/>
            </a:pPr>
            <a:r>
              <a:rPr lang="de-DE" altLang="en-US" sz="1800" b="1"/>
              <a:t>ТОКСИЧНОСТ КОБАЛАМИНА</a:t>
            </a:r>
            <a:endParaRPr lang="en-US" altLang="en-US" sz="1800" b="1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800"/>
              <a:t>	Токсични ефекти кобаламина нису познати.</a:t>
            </a:r>
            <a:endParaRPr lang="sr-Latn-CS" altLang="en-US" sz="1800"/>
          </a:p>
          <a:p>
            <a:pPr>
              <a:buFont typeface="Wingdings" panose="05000000000000000000" pitchFamily="2" charset="2"/>
              <a:buNone/>
            </a:pPr>
            <a:endParaRPr lang="en-US" altLang="en-US" sz="1800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800" b="1"/>
              <a:t>ИЗВОРИ </a:t>
            </a:r>
            <a:r>
              <a:rPr lang="de-DE" altLang="en-US" sz="1800" b="1"/>
              <a:t>КОБАЛАМИНА У ХРАНИ</a:t>
            </a:r>
            <a:endParaRPr lang="en-US" altLang="en-US" sz="1800" b="1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800"/>
              <a:t>	Кобаламин је заступљен искључиво у намирницама животињског порекла (највише у месу)</a:t>
            </a:r>
            <a:r>
              <a:rPr lang="sr-Latn-CS" altLang="en-US" sz="1800"/>
              <a:t>.</a:t>
            </a:r>
            <a:endParaRPr lang="en-US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altLang="en-US" sz="2800" smtClean="0"/>
              <a:t>Витамини у исхрани спортиста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466725" y="1052513"/>
            <a:ext cx="8229600" cy="4525962"/>
          </a:xfrm>
        </p:spPr>
        <p:txBody>
          <a:bodyPr/>
          <a:lstStyle/>
          <a:p>
            <a:r>
              <a:rPr lang="ru-RU" altLang="en-US" sz="1800" dirty="0" smtClean="0"/>
              <a:t>Још увек не постоје препоруке за унос витамина и минерала код спортиста, већ се они и даље воде табелама за осталу популацију</a:t>
            </a:r>
            <a:r>
              <a:rPr lang="en-US" altLang="en-US" sz="1800" dirty="0" smtClean="0"/>
              <a:t>;</a:t>
            </a:r>
          </a:p>
          <a:p>
            <a:endParaRPr lang="ru-RU" altLang="en-US" sz="1800" dirty="0" smtClean="0"/>
          </a:p>
          <a:p>
            <a:r>
              <a:rPr lang="ru-RU" altLang="en-US" sz="1800" dirty="0" smtClean="0"/>
              <a:t>Спортисти треба да знају да интензивни програми вежбања повећавају њихову потребу за микронутријентима</a:t>
            </a:r>
            <a:r>
              <a:rPr lang="en-US" altLang="en-US" sz="1800" dirty="0" smtClean="0"/>
              <a:t>;</a:t>
            </a:r>
          </a:p>
          <a:p>
            <a:endParaRPr lang="ru-RU" altLang="en-US" sz="1800" dirty="0" smtClean="0"/>
          </a:p>
          <a:p>
            <a:r>
              <a:rPr lang="ru-RU" altLang="en-US" sz="1800" dirty="0" smtClean="0"/>
              <a:t>Истраживања нису пружила јасан доказ о побољшању спортске способности након додатка витамина, осим у случајевима када је било потребно кориговати постојећи недостатак</a:t>
            </a:r>
            <a:r>
              <a:rPr lang="en-US" altLang="en-US" sz="1800" dirty="0" smtClean="0"/>
              <a:t>;</a:t>
            </a:r>
          </a:p>
          <a:p>
            <a:endParaRPr lang="ru-RU" altLang="en-US" sz="1800" dirty="0" smtClean="0"/>
          </a:p>
          <a:p>
            <a:r>
              <a:rPr lang="ru-RU" altLang="en-US" sz="1800" dirty="0" smtClean="0"/>
              <a:t>Истраживања о начину исхране спортиста показују да, када конзумирају разноврсну храну богату нуријентима, забележени унос витамина и минерала премашује општеприхваћене препоруке и достиже повећане потребе за микронутријентима изазване тренирањем</a:t>
            </a:r>
            <a:r>
              <a:rPr lang="en-US" altLang="en-US" sz="1800" dirty="0" smtClean="0"/>
              <a:t>.</a:t>
            </a:r>
            <a:endParaRPr lang="ru-RU" altLang="en-US" sz="1800" dirty="0" smtClean="0"/>
          </a:p>
        </p:txBody>
      </p:sp>
    </p:spTree>
  </p:cSld>
  <p:clrMapOvr>
    <a:masterClrMapping/>
  </p:clrMapOvr>
  <p:transition advTm="109517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en-US" altLang="en-US" sz="2800" smtClean="0"/>
              <a:t>Дефицит витамина и минерала код спортиста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4525962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sz="1800" dirty="0" smtClean="0"/>
              <a:t>Мањи унос микронутријената може се јавити код спортиста који су уздржани у храни или немају дисциплинован начин исхране, али и код оних који су на такозваном модерном брзом начину исхране</a:t>
            </a:r>
          </a:p>
          <a:p>
            <a:pPr>
              <a:buFont typeface="Arial" charset="0"/>
              <a:buChar char="•"/>
              <a:defRPr/>
            </a:pPr>
            <a:endParaRPr lang="ru-RU" sz="1800" dirty="0" smtClean="0"/>
          </a:p>
          <a:p>
            <a:pPr>
              <a:buFont typeface="Arial" charset="0"/>
              <a:buChar char="•"/>
              <a:defRPr/>
            </a:pPr>
            <a:r>
              <a:rPr lang="ru-RU" sz="1800" dirty="0" smtClean="0"/>
              <a:t>Постоји неколико узрока дефицита витамина и минерала: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sr-Cyrl-CS" sz="1800" dirty="0" smtClean="0"/>
              <a:t>неадекватан унос,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sr-Cyrl-CS" sz="1800" dirty="0" smtClean="0"/>
              <a:t>лоша апсорпција витамина,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sr-Cyrl-CS" sz="1800" dirty="0" smtClean="0"/>
              <a:t>лоша искористљивост,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sr-Cyrl-CS" sz="1800" dirty="0" smtClean="0"/>
              <a:t>повећана екскреција,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sr-Cyrl-CS" sz="1800" dirty="0" smtClean="0"/>
              <a:t>повећана деструкција у организму</a:t>
            </a:r>
          </a:p>
          <a:p>
            <a:pPr>
              <a:buFont typeface="Arial" charset="0"/>
              <a:buChar char="•"/>
              <a:defRPr/>
            </a:pPr>
            <a:endParaRPr lang="ru-RU" sz="1800" dirty="0" smtClean="0"/>
          </a:p>
          <a:p>
            <a:pPr>
              <a:buFont typeface="Arial" charset="0"/>
              <a:buChar char="•"/>
              <a:defRPr/>
            </a:pPr>
            <a:endParaRPr lang="ru-RU" sz="1800" dirty="0" smtClean="0"/>
          </a:p>
        </p:txBody>
      </p:sp>
    </p:spTree>
  </p:cSld>
  <p:clrMapOvr>
    <a:masterClrMapping/>
  </p:clrMapOvr>
  <p:transition advTm="4164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4713287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sr-Cyrl-RS" sz="2400" dirty="0" smtClean="0"/>
              <a:t>УЛОГЕ ВИТАМИНА</a:t>
            </a:r>
          </a:p>
          <a:p>
            <a:pPr algn="ctr">
              <a:buFont typeface="Arial" charset="0"/>
              <a:buNone/>
              <a:defRPr/>
            </a:pPr>
            <a:endParaRPr lang="sr-Cyrl-RS" sz="2000" dirty="0" smtClean="0"/>
          </a:p>
          <a:p>
            <a:pPr marL="457200" indent="-457200">
              <a:buFont typeface="+mj-lt"/>
              <a:buAutoNum type="arabicPeriod"/>
              <a:defRPr/>
            </a:pPr>
            <a:r>
              <a:rPr lang="sr-Cyrl-RS" sz="1600" dirty="0" smtClean="0"/>
              <a:t>НЕЗАМЕНЉИВИ БИОЛОШКИ КАТАЛИЗАТОРИ ЋЕЛИЈСКИХ ХЕМИЈСКИХ РЕАКЦИЈА (КОЕНЗИМИ И ПРОСТЕТИЧКЕ ГРУПЕ ЕНЗИМА)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sr-Cyrl-RS" sz="1600" dirty="0" smtClean="0"/>
          </a:p>
          <a:p>
            <a:pPr marL="457200" indent="-457200">
              <a:buFont typeface="Arial" charset="0"/>
              <a:buAutoNum type="arabicPeriod" startAt="2"/>
              <a:defRPr/>
            </a:pPr>
            <a:r>
              <a:rPr lang="sr-Cyrl-RS" sz="1600" dirty="0" smtClean="0"/>
              <a:t>ОСИГУРАВАЈУ ПРАВИЛАН РАД МЕТАБОЛИЗМА, РАСТ И РЕПРОДУКЦИЈУ</a:t>
            </a:r>
          </a:p>
          <a:p>
            <a:pPr marL="457200" indent="-457200">
              <a:buFont typeface="Arial" charset="0"/>
              <a:buAutoNum type="arabicPeriod" startAt="2"/>
              <a:defRPr/>
            </a:pPr>
            <a:endParaRPr lang="sr-Cyrl-RS" sz="1600" dirty="0" smtClean="0"/>
          </a:p>
          <a:p>
            <a:pPr marL="457200" indent="-457200">
              <a:buFont typeface="Arial" charset="0"/>
              <a:buAutoNum type="arabicPeriod" startAt="3"/>
              <a:defRPr/>
            </a:pPr>
            <a:r>
              <a:rPr lang="sr-Cyrl-RS" sz="1600" dirty="0" smtClean="0"/>
              <a:t>ПОТРЕБНИ СУ ЗА СИНТЕЗУ КОЛАГЕНА И КОСТИЈУ</a:t>
            </a:r>
          </a:p>
          <a:p>
            <a:pPr marL="457200" indent="-457200">
              <a:buFont typeface="Arial" charset="0"/>
              <a:buAutoNum type="arabicPeriod" startAt="3"/>
              <a:defRPr/>
            </a:pPr>
            <a:endParaRPr lang="sr-Cyrl-RS" sz="1600" dirty="0" smtClean="0"/>
          </a:p>
          <a:p>
            <a:pPr marL="457200" indent="-457200">
              <a:buFont typeface="Arial" charset="0"/>
              <a:buAutoNum type="arabicPeriod" startAt="3"/>
              <a:defRPr/>
            </a:pPr>
            <a:r>
              <a:rPr lang="sr-Cyrl-RS" sz="1600" dirty="0" smtClean="0"/>
              <a:t>ВАЖНИ У ОДВИЈАЊУ ПРОЦЕСА КОАГУЛАЦИЈЕ КРВИ</a:t>
            </a:r>
          </a:p>
          <a:p>
            <a:pPr marL="457200" indent="-457200">
              <a:buFont typeface="Arial" charset="0"/>
              <a:buAutoNum type="arabicPeriod" startAt="3"/>
              <a:defRPr/>
            </a:pPr>
            <a:endParaRPr lang="sr-Cyrl-RS" sz="1600" dirty="0" smtClean="0"/>
          </a:p>
          <a:p>
            <a:pPr marL="457200" indent="-457200">
              <a:buFont typeface="Arial" charset="0"/>
              <a:buAutoNum type="arabicPeriod" startAt="3"/>
              <a:defRPr/>
            </a:pPr>
            <a:r>
              <a:rPr lang="sr-Cyrl-RS" sz="1600" dirty="0" smtClean="0"/>
              <a:t>УЧЕСТВУЈУ У КАТАБОЛИЗМУ ИЛИ АНАБОЛИЗМУ УГЉЕНИХ ХИДРАТА, МАСТИ И ПРОТЕИНА</a:t>
            </a:r>
          </a:p>
          <a:p>
            <a:pPr marL="457200" indent="-457200">
              <a:buFont typeface="Arial" charset="0"/>
              <a:buAutoNum type="arabicPeriod" startAt="3"/>
              <a:defRPr/>
            </a:pPr>
            <a:endParaRPr lang="sr-Cyrl-RS" sz="1600" dirty="0" smtClean="0"/>
          </a:p>
          <a:p>
            <a:pPr marL="457200" indent="-457200">
              <a:buFont typeface="Arial" charset="0"/>
              <a:buAutoNum type="arabicPeriod" startAt="3"/>
              <a:defRPr/>
            </a:pPr>
            <a:r>
              <a:rPr lang="sr-Cyrl-RS" sz="1600" dirty="0" smtClean="0"/>
              <a:t>НЕОПХОДНИ У ФУНКЦИОНИСАЊУ ВИДА (ФОТОРЕЦЕПТОРА)</a:t>
            </a:r>
          </a:p>
          <a:p>
            <a:pPr marL="457200" indent="-457200">
              <a:buFont typeface="Arial" charset="0"/>
              <a:buAutoNum type="arabicPeriod" startAt="3"/>
              <a:defRPr/>
            </a:pPr>
            <a:endParaRPr lang="sr-Cyrl-RS" sz="1600" dirty="0" smtClean="0"/>
          </a:p>
          <a:p>
            <a:pPr marL="457200" indent="-457200">
              <a:buFont typeface="Arial" charset="0"/>
              <a:buNone/>
              <a:defRPr/>
            </a:pPr>
            <a:r>
              <a:rPr lang="sr-Cyrl-RS" sz="1600" dirty="0" smtClean="0"/>
              <a:t>      </a:t>
            </a:r>
            <a:r>
              <a:rPr lang="sr-Cyrl-RS" sz="2000" dirty="0" smtClean="0"/>
              <a:t>*поремећај уноса витамина води у хипо или хипер-витаминозу</a:t>
            </a:r>
          </a:p>
          <a:p>
            <a:pPr marL="457200" indent="-457200" algn="just">
              <a:buFont typeface="+mj-lt"/>
              <a:buAutoNum type="arabicPeriod"/>
              <a:defRPr/>
            </a:pPr>
            <a:endParaRPr lang="en-US" sz="1200" dirty="0" smtClean="0"/>
          </a:p>
          <a:p>
            <a:pPr>
              <a:buFont typeface="Arial" charset="0"/>
              <a:buChar char="•"/>
              <a:defRPr/>
            </a:pPr>
            <a:endParaRPr lang="sr-Latn-RS" sz="2000" dirty="0" smtClean="0"/>
          </a:p>
          <a:p>
            <a:pPr>
              <a:buFont typeface="Arial" charset="0"/>
              <a:buChar char="•"/>
              <a:defRPr/>
            </a:pPr>
            <a:endParaRPr lang="en-US" sz="2000" dirty="0" smtClean="0"/>
          </a:p>
          <a:p>
            <a:pPr>
              <a:buFont typeface="Arial" charset="0"/>
              <a:buChar char="•"/>
              <a:defRPr/>
            </a:pPr>
            <a:endParaRPr lang="en-US" sz="2000" dirty="0"/>
          </a:p>
        </p:txBody>
      </p:sp>
      <p:sp>
        <p:nvSpPr>
          <p:cNvPr id="6147" name="AutoShape 2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6148" name="AutoShape 4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76817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altLang="en-US" sz="2800" smtClean="0"/>
              <a:t>Дефицит уноса витамина и минерала код спортиста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525963"/>
          </a:xfrm>
        </p:spPr>
        <p:txBody>
          <a:bodyPr/>
          <a:lstStyle/>
          <a:p>
            <a:r>
              <a:rPr lang="ru-RU" altLang="en-US" sz="2000" smtClean="0"/>
              <a:t>Узрок дефицита који је најлакше препознати је </a:t>
            </a:r>
            <a:r>
              <a:rPr lang="ru-RU" altLang="en-US" sz="2000" u="sng" smtClean="0"/>
              <a:t>неадекватан унос</a:t>
            </a:r>
          </a:p>
          <a:p>
            <a:endParaRPr lang="ru-RU" altLang="en-US" sz="2000" u="sng" smtClean="0"/>
          </a:p>
          <a:p>
            <a:r>
              <a:rPr lang="ru-RU" altLang="en-US" sz="2000" smtClean="0"/>
              <a:t> </a:t>
            </a:r>
            <a:r>
              <a:rPr lang="ru-RU" altLang="en-US" sz="2000" u="sng" smtClean="0"/>
              <a:t>Настаје услед (фактори)</a:t>
            </a:r>
            <a:r>
              <a:rPr lang="ru-RU" altLang="en-US" sz="2000" smtClean="0"/>
              <a:t>: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en-US" sz="2000" smtClean="0"/>
              <a:t>       - стила живота,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en-US" sz="2000" smtClean="0"/>
              <a:t>       - навика у исхрани,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en-US" sz="2000" smtClean="0"/>
              <a:t>       - посебног режиме исхране,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en-US" sz="2000" smtClean="0"/>
              <a:t>       - честих путовања или такмичења,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en-US" sz="2000" smtClean="0"/>
              <a:t>       - неразвијених кулинарских вештина,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en-US" sz="2000" smtClean="0"/>
              <a:t>       - недовољне нутритивне едукације,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en-US" sz="2000" smtClean="0"/>
              <a:t>       - недовољне финансијске потпоре,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en-US" sz="2000" smtClean="0"/>
              <a:t>       - здравственог стања</a:t>
            </a:r>
          </a:p>
        </p:txBody>
      </p:sp>
    </p:spTree>
  </p:cSld>
  <p:clrMapOvr>
    <a:masterClrMapping/>
  </p:clrMapOvr>
  <p:transition advTm="31007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altLang="en-US" sz="2800" smtClean="0"/>
              <a:t>Одређивање потребе за витаминима и минералима </a:t>
            </a:r>
            <a:endParaRPr lang="en-US" altLang="en-US" sz="2800" smtClean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57200" y="1063625"/>
            <a:ext cx="8229600" cy="3660775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en-US" sz="2000" smtClean="0"/>
              <a:t>Потребе организма за витаминима и минералима одређујемо помоћу табеларних вредности које су задате за витамине и минерале </a:t>
            </a:r>
          </a:p>
        </p:txBody>
      </p:sp>
      <p:pic>
        <p:nvPicPr>
          <p:cNvPr id="4403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t="55907" r="22882" b="18501"/>
          <a:stretch>
            <a:fillRect/>
          </a:stretch>
        </p:blipFill>
        <p:spPr bwMode="auto">
          <a:xfrm>
            <a:off x="565150" y="2971800"/>
            <a:ext cx="809942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520825" y="2517775"/>
            <a:ext cx="6389688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i="1" dirty="0">
                <a:solidFill>
                  <a:srgbClr val="000000"/>
                </a:solidFill>
                <a:latin typeface="+mn-lt"/>
                <a:cs typeface="Arial" charset="0"/>
              </a:rPr>
              <a:t>Вредности које одређују потребе за микронутријентима</a:t>
            </a:r>
            <a:endParaRPr lang="en-US" dirty="0">
              <a:latin typeface="+mn-lt"/>
              <a:cs typeface="Arial" charset="0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500563" y="1908175"/>
            <a:ext cx="215900" cy="576263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Ovr>
    <a:masterClrMapping/>
  </p:clrMapOvr>
  <p:transition advTm="67717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2400" i="1" smtClean="0"/>
              <a:t>Одређивање прихватљивог горњег нивоа уноса витамина и минерала</a:t>
            </a:r>
            <a:endParaRPr lang="en-US" altLang="en-US" sz="2400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539750" y="1268413"/>
            <a:ext cx="8229600" cy="4238625"/>
          </a:xfrm>
        </p:spPr>
        <p:txBody>
          <a:bodyPr/>
          <a:lstStyle/>
          <a:p>
            <a:r>
              <a:rPr lang="ru-RU" altLang="en-US" sz="2000" smtClean="0"/>
              <a:t>Прихватљив горњи (сигуран) ниво уноса обухвата сабирање доза витамина и минерала унетих храном или пићем и унос путем суплемената</a:t>
            </a:r>
          </a:p>
          <a:p>
            <a:r>
              <a:rPr lang="ru-RU" altLang="en-US" sz="2000" smtClean="0"/>
              <a:t>Пошто је нутритивни унос најчешће у дефициту, остаје довољно простора да спортиста тај недостатак надокнади суплементима, а да опште здравље не доведе у ризик</a:t>
            </a:r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9" t="51797" r="41063" b="8829"/>
          <a:stretch>
            <a:fillRect/>
          </a:stretch>
        </p:blipFill>
        <p:spPr bwMode="auto">
          <a:xfrm>
            <a:off x="2195513" y="3213100"/>
            <a:ext cx="41751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6967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2800" smtClean="0"/>
              <a:t>Препоручена дневна доза нутријената</a:t>
            </a:r>
            <a:endParaRPr lang="en-US" altLang="en-US" sz="2800" smtClean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250825" y="1773238"/>
            <a:ext cx="6264275" cy="4525962"/>
          </a:xfrm>
        </p:spPr>
        <p:txBody>
          <a:bodyPr/>
          <a:lstStyle/>
          <a:p>
            <a:r>
              <a:rPr lang="sr-Cyrl-CS" altLang="en-US" sz="2000" smtClean="0"/>
              <a:t>Препоручена дневна доза (енг. </a:t>
            </a:r>
            <a:r>
              <a:rPr lang="en-US" altLang="en-US" sz="2000" i="1" smtClean="0"/>
              <a:t>recommended daily allowance, RDA) </a:t>
            </a:r>
            <a:r>
              <a:rPr lang="sr-Cyrl-CS" altLang="en-US" sz="2000" smtClean="0"/>
              <a:t>по дефиницији представља количину нутријената која задовољава потребе целокупне здраве популације и код које је ризик од дефицијенције 2–3%</a:t>
            </a:r>
            <a:endParaRPr lang="en-US" altLang="en-US" sz="2000" smtClean="0"/>
          </a:p>
          <a:p>
            <a:endParaRPr lang="sr-Cyrl-CS" altLang="en-US" sz="2000" smtClean="0"/>
          </a:p>
          <a:p>
            <a:r>
              <a:rPr lang="en-US" altLang="en-US" sz="2000" smtClean="0"/>
              <a:t>RDA </a:t>
            </a:r>
            <a:r>
              <a:rPr lang="sr-Cyrl-CS" altLang="en-US" sz="2000" smtClean="0"/>
              <a:t>не узима у обзир посебне потребе физички активних људи, људи с повећаним потребама или пацијената с различитим стањима и болестима</a:t>
            </a:r>
            <a:endParaRPr lang="en-US" altLang="en-US" sz="2000" smtClean="0"/>
          </a:p>
          <a:p>
            <a:endParaRPr lang="sr-Cyrl-CS" altLang="en-US" sz="2000" smtClean="0"/>
          </a:p>
          <a:p>
            <a:r>
              <a:rPr lang="sr-Cyrl-CS" altLang="en-US" sz="2000" smtClean="0"/>
              <a:t>Због тога </a:t>
            </a:r>
            <a:r>
              <a:rPr lang="en-US" altLang="en-US" sz="2000" smtClean="0"/>
              <a:t>RDA </a:t>
            </a:r>
            <a:r>
              <a:rPr lang="sr-Cyrl-CS" altLang="en-US" sz="2000" smtClean="0"/>
              <a:t>треба критички просуђивати с циљем разумевања потреба различитих популационих група, поготово спортиста</a:t>
            </a:r>
            <a:endParaRPr lang="ru-RU" altLang="en-US" sz="2000" smtClean="0"/>
          </a:p>
        </p:txBody>
      </p:sp>
      <p:pic>
        <p:nvPicPr>
          <p:cNvPr id="46084" name="Picture 2" descr="Ð ÐµÐ·ÑÐ»ÑÐ°Ñ ÑÐ»Ð¸ÐºÐ° Ð·Ð° recommended dietary allowa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916113"/>
            <a:ext cx="2398712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1367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490538"/>
          </a:xfrm>
        </p:spPr>
        <p:txBody>
          <a:bodyPr/>
          <a:lstStyle/>
          <a:p>
            <a:r>
              <a:rPr lang="sr-Cyrl-CS" altLang="en-US" sz="2800" smtClean="0"/>
              <a:t>Препоруке за унос витамина</a:t>
            </a:r>
            <a:endParaRPr lang="en-US" altLang="en-US" sz="2800" smtClean="0"/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250825" y="1052513"/>
            <a:ext cx="8497888" cy="4525962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sr-Cyrl-CS" altLang="en-US" sz="2000" smtClean="0"/>
              <a:t>Институт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медицину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САД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дао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препоруке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унос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витамина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минерала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основу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старости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пола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трудноће</a:t>
            </a:r>
            <a:endParaRPr lang="ru-RU" altLang="en-US" sz="2000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0" t="31125" r="28334" b="10797"/>
          <a:stretch>
            <a:fillRect/>
          </a:stretch>
        </p:blipFill>
        <p:spPr bwMode="auto">
          <a:xfrm>
            <a:off x="611188" y="1773238"/>
            <a:ext cx="763587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55650" y="2205038"/>
            <a:ext cx="6119813" cy="215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55650" y="3429000"/>
            <a:ext cx="6119813" cy="215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5650" y="2492375"/>
            <a:ext cx="6119813" cy="5762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  <p:custDataLst>
      <p:tags r:id="rId1"/>
    </p:custDataLst>
  </p:cSld>
  <p:clrMapOvr>
    <a:masterClrMapping/>
  </p:clrMapOvr>
  <p:transition advTm="423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468313" y="2420938"/>
            <a:ext cx="8229600" cy="1143000"/>
          </a:xfrm>
        </p:spPr>
        <p:txBody>
          <a:bodyPr/>
          <a:lstStyle/>
          <a:p>
            <a:r>
              <a:rPr lang="en-US" altLang="en-US" smtClean="0"/>
              <a:t>ЗНАЧАЈ ВИТАМИНА КОД СПОРТИСТА</a:t>
            </a:r>
          </a:p>
        </p:txBody>
      </p:sp>
    </p:spTree>
  </p:cSld>
  <p:clrMapOvr>
    <a:masterClrMapping/>
  </p:clrMapOvr>
  <p:transition advTm="9697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360362"/>
          </a:xfrm>
        </p:spPr>
        <p:txBody>
          <a:bodyPr/>
          <a:lstStyle/>
          <a:p>
            <a:r>
              <a:rPr lang="ru-RU" altLang="en-US" sz="2400" i="1" smtClean="0"/>
              <a:t>Значај </a:t>
            </a:r>
            <a:r>
              <a:rPr lang="ru-RU" altLang="en-US" sz="2400" b="1" i="1" smtClean="0"/>
              <a:t>витамина А</a:t>
            </a:r>
            <a:r>
              <a:rPr lang="ru-RU" altLang="en-US" sz="2400" i="1" smtClean="0"/>
              <a:t> код спортиста</a:t>
            </a:r>
            <a:endParaRPr lang="en-US" altLang="en-US" sz="2400" smtClean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238625"/>
          </a:xfrm>
        </p:spPr>
        <p:txBody>
          <a:bodyPr/>
          <a:lstStyle/>
          <a:p>
            <a:r>
              <a:rPr lang="ru-RU" altLang="en-US" sz="2000" smtClean="0"/>
              <a:t>У спорту</a:t>
            </a:r>
            <a:r>
              <a:rPr lang="en-US" altLang="en-US" sz="2000" smtClean="0"/>
              <a:t> </a:t>
            </a:r>
            <a:r>
              <a:rPr lang="ru-RU" altLang="en-US" sz="2000" smtClean="0"/>
              <a:t>значајније место припада β каротену, обзиром да је овај прекурсор витамина А познат по својим антиоксидативним својствима</a:t>
            </a:r>
            <a:r>
              <a:rPr lang="en-US" altLang="en-US" sz="2000" smtClean="0"/>
              <a:t> - </a:t>
            </a:r>
            <a:r>
              <a:rPr lang="ru-RU" altLang="en-US" sz="2000" smtClean="0"/>
              <a:t>штити ћелијску мембрану од слободних радикала који се појачано формирају током интензивног тренинга</a:t>
            </a:r>
            <a:r>
              <a:rPr lang="en-US" altLang="en-US" sz="2000" smtClean="0"/>
              <a:t>;</a:t>
            </a:r>
          </a:p>
          <a:p>
            <a:endParaRPr lang="ru-RU" altLang="en-US" sz="2000" smtClean="0"/>
          </a:p>
          <a:p>
            <a:r>
              <a:rPr lang="ru-RU" altLang="en-US" sz="2000" smtClean="0"/>
              <a:t>Истраживања су показала да</a:t>
            </a:r>
            <a:r>
              <a:rPr lang="en-US" altLang="en-US" sz="2000" smtClean="0"/>
              <a:t> </a:t>
            </a:r>
            <a:r>
              <a:rPr lang="ru-RU" altLang="en-US" sz="2000" smtClean="0"/>
              <a:t>уколико је дефицит β-каротена или витамина А већ присутан или је спортиста на нискокалоричној дијети, суплементација је свакако препоручљива</a:t>
            </a:r>
            <a:r>
              <a:rPr lang="en-US" altLang="en-US" sz="2000" smtClean="0"/>
              <a:t>;</a:t>
            </a:r>
          </a:p>
          <a:p>
            <a:endParaRPr lang="ru-RU" altLang="en-US" sz="2000" smtClean="0"/>
          </a:p>
          <a:p>
            <a:r>
              <a:rPr lang="ru-RU" altLang="en-US" sz="2000" smtClean="0"/>
              <a:t>У супротном</a:t>
            </a:r>
            <a:r>
              <a:rPr lang="en-US" altLang="en-US" sz="2000" smtClean="0"/>
              <a:t> </a:t>
            </a:r>
            <a:r>
              <a:rPr lang="ru-RU" altLang="en-US" sz="2000" smtClean="0"/>
              <a:t>додатна примена β-каротена неће побољшати спортске перформансе, а може довести до пораста интракранијалног притиска, оштећења ткива и имуносупресије, као и оштећења плода код трудница, уколико се предозира</a:t>
            </a:r>
            <a:r>
              <a:rPr lang="en-US" altLang="en-US" sz="2000" smtClean="0"/>
              <a:t>.</a:t>
            </a:r>
            <a:endParaRPr lang="ru-RU" altLang="en-US" sz="2000" smtClean="0"/>
          </a:p>
        </p:txBody>
      </p:sp>
    </p:spTree>
  </p:cSld>
  <p:clrMapOvr>
    <a:masterClrMapping/>
  </p:clrMapOvr>
  <p:transition advTm="49487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360362"/>
          </a:xfrm>
        </p:spPr>
        <p:txBody>
          <a:bodyPr/>
          <a:lstStyle/>
          <a:p>
            <a:r>
              <a:rPr lang="ru-RU" altLang="en-US" sz="2400" i="1" smtClean="0"/>
              <a:t>Значај </a:t>
            </a:r>
            <a:r>
              <a:rPr lang="ru-RU" altLang="en-US" sz="2400" b="1" i="1" smtClean="0"/>
              <a:t>витамина </a:t>
            </a:r>
            <a:r>
              <a:rPr lang="en-US" altLang="en-US" sz="2400" b="1" i="1" smtClean="0"/>
              <a:t>B</a:t>
            </a:r>
            <a:r>
              <a:rPr lang="ru-RU" altLang="en-US" sz="2400" b="1" i="1" smtClean="0"/>
              <a:t> групе</a:t>
            </a:r>
            <a:r>
              <a:rPr lang="ru-RU" altLang="en-US" sz="2400" i="1" smtClean="0"/>
              <a:t> код спортиста</a:t>
            </a:r>
            <a:endParaRPr lang="en-US" altLang="en-US" sz="2400" smtClean="0"/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608512"/>
          </a:xfrm>
        </p:spPr>
        <p:txBody>
          <a:bodyPr/>
          <a:lstStyle/>
          <a:p>
            <a:r>
              <a:rPr lang="sr-Cyrl-CS" altLang="en-US" sz="2000" smtClean="0"/>
              <a:t>Показало се да сама физичка активност смањује концентрацију тиамина, рибофлавин</a:t>
            </a:r>
            <a:r>
              <a:rPr lang="en-US" altLang="en-US" sz="2000" smtClean="0"/>
              <a:t>a </a:t>
            </a:r>
            <a:r>
              <a:rPr lang="sr-Cyrl-CS" altLang="en-US" sz="2000" smtClean="0"/>
              <a:t>и пиридоксина</a:t>
            </a:r>
            <a:r>
              <a:rPr lang="en-US" altLang="en-US" sz="2000" smtClean="0"/>
              <a:t> на 2 начина: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 - </a:t>
            </a:r>
            <a:r>
              <a:rPr lang="sr-Cyrl-CS" altLang="en-US" sz="2000" smtClean="0"/>
              <a:t>смањењем апсорпције у цревима и повећањем излучивања,</a:t>
            </a:r>
            <a:endParaRPr lang="en-US" altLang="en-US" sz="2000" smtClean="0"/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smtClean="0"/>
              <a:t>     - </a:t>
            </a:r>
            <a:r>
              <a:rPr lang="sr-Cyrl-CS" altLang="en-US" sz="2000" smtClean="0"/>
              <a:t>интензивирањем потрошње активацијом појединих метаболичких путева</a:t>
            </a:r>
            <a:endParaRPr lang="en-US" altLang="en-US" sz="2000" smtClean="0"/>
          </a:p>
          <a:p>
            <a:pPr>
              <a:buFont typeface="Arial" panose="020B0604020202020204" pitchFamily="34" charset="0"/>
              <a:buNone/>
            </a:pPr>
            <a:endParaRPr lang="sr-Cyrl-CS" altLang="en-US" sz="2000" smtClean="0"/>
          </a:p>
          <a:p>
            <a:r>
              <a:rPr lang="ru-RU" altLang="en-US" sz="2000" smtClean="0"/>
              <a:t>У спорту, дефицит витамина </a:t>
            </a:r>
            <a:r>
              <a:rPr lang="en-US" altLang="en-US" sz="2000" smtClean="0"/>
              <a:t>B</a:t>
            </a:r>
            <a:r>
              <a:rPr lang="ru-RU" altLang="en-US" sz="2000" smtClean="0"/>
              <a:t> групе погоршава спортске перформансе и отежава релаксацију мишића, нарочито при максималном физичком напору, због чега их је неопходно надокнадити</a:t>
            </a:r>
            <a:endParaRPr lang="en-US" altLang="en-US" sz="2000" smtClean="0"/>
          </a:p>
          <a:p>
            <a:endParaRPr lang="ru-RU" altLang="en-US" sz="2000" smtClean="0"/>
          </a:p>
          <a:p>
            <a:r>
              <a:rPr lang="ru-RU" altLang="en-US" sz="2000" smtClean="0"/>
              <a:t>Такође, има показатеља да неки витамини у вишку могу побољшати одређене вештине, </a:t>
            </a:r>
            <a:r>
              <a:rPr lang="ru-RU" altLang="en-US" sz="2000" i="1" smtClean="0"/>
              <a:t>нпр. тиамин, пиридоксин и кобаламин олакшавају фину моторну координацију и мишићну релаксацију</a:t>
            </a:r>
          </a:p>
        </p:txBody>
      </p:sp>
    </p:spTree>
  </p:cSld>
  <p:clrMapOvr>
    <a:masterClrMapping/>
  </p:clrMapOvr>
  <p:transition advTm="44147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468313" y="981075"/>
            <a:ext cx="8229600" cy="360363"/>
          </a:xfrm>
        </p:spPr>
        <p:txBody>
          <a:bodyPr/>
          <a:lstStyle/>
          <a:p>
            <a:r>
              <a:rPr lang="ru-RU" altLang="en-US" sz="2400" i="1" smtClean="0"/>
              <a:t>Значај </a:t>
            </a:r>
            <a:r>
              <a:rPr lang="ru-RU" altLang="en-US" sz="2400" b="1" i="1" smtClean="0"/>
              <a:t>витамина </a:t>
            </a:r>
            <a:r>
              <a:rPr lang="en-US" altLang="en-US" sz="2400" b="1" i="1" smtClean="0"/>
              <a:t>B</a:t>
            </a:r>
            <a:r>
              <a:rPr lang="ru-RU" altLang="en-US" sz="2400" b="1" i="1" smtClean="0"/>
              <a:t> групе</a:t>
            </a:r>
            <a:r>
              <a:rPr lang="ru-RU" altLang="en-US" sz="2400" i="1" smtClean="0"/>
              <a:t> код спортиста</a:t>
            </a:r>
            <a:endParaRPr lang="en-US" altLang="en-US" sz="240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238625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Иако многи спортисти редовно уносе велике дозе витамина </a:t>
            </a:r>
            <a:r>
              <a:rPr lang="en-US" sz="2000" dirty="0" smtClean="0"/>
              <a:t>B</a:t>
            </a:r>
            <a:r>
              <a:rPr lang="ru-RU" sz="2000" dirty="0" smtClean="0"/>
              <a:t> групе, сматра се да се потребне количине ових витамина могу обезбедити балансираном исхраном и да суплементација у одсуству дефицита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неће утицати на спортске резултате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Char char="•"/>
              <a:defRPr/>
            </a:pPr>
            <a:endParaRPr lang="ru-RU" sz="2000" dirty="0" smtClean="0"/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На срећу, сем ниацина, који у вишку може смањити физичку издржљивост и чак изазвати оштећење јетре, нежељени ефекти предозирања осталим </a:t>
            </a:r>
            <a:r>
              <a:rPr lang="en-US" sz="2000" dirty="0" smtClean="0"/>
              <a:t>B</a:t>
            </a:r>
            <a:r>
              <a:rPr lang="ru-RU" sz="2000" dirty="0" smtClean="0"/>
              <a:t> витаминима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постоје или су веома ретки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28417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454025" y="476250"/>
            <a:ext cx="8229600" cy="360363"/>
          </a:xfrm>
        </p:spPr>
        <p:txBody>
          <a:bodyPr/>
          <a:lstStyle/>
          <a:p>
            <a:r>
              <a:rPr lang="ru-RU" altLang="en-US" sz="2400" i="1" smtClean="0"/>
              <a:t>Значај </a:t>
            </a:r>
            <a:r>
              <a:rPr lang="ru-RU" altLang="en-US" sz="2400" b="1" i="1" smtClean="0"/>
              <a:t>витамина </a:t>
            </a:r>
            <a:r>
              <a:rPr lang="en-US" altLang="en-US" sz="2400" b="1" i="1" smtClean="0"/>
              <a:t>C</a:t>
            </a:r>
            <a:r>
              <a:rPr lang="ru-RU" altLang="en-US" sz="2400" b="1" i="1" smtClean="0"/>
              <a:t> </a:t>
            </a:r>
            <a:r>
              <a:rPr lang="ru-RU" altLang="en-US" sz="2400" i="1" smtClean="0"/>
              <a:t>код спортиста</a:t>
            </a:r>
            <a:endParaRPr lang="en-US" altLang="en-US" sz="2400" smtClean="0"/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454025" y="1052513"/>
            <a:ext cx="8229600" cy="4968875"/>
          </a:xfrm>
        </p:spPr>
        <p:txBody>
          <a:bodyPr/>
          <a:lstStyle/>
          <a:p>
            <a:r>
              <a:rPr lang="ru-RU" altLang="en-US" sz="2000" smtClean="0"/>
              <a:t>Веома популаран међу спортистима</a:t>
            </a:r>
            <a:r>
              <a:rPr lang="en-US" altLang="en-US" sz="2000" smtClean="0"/>
              <a:t>;</a:t>
            </a:r>
          </a:p>
          <a:p>
            <a:endParaRPr lang="ru-RU" altLang="en-US" sz="2000" smtClean="0"/>
          </a:p>
          <a:p>
            <a:r>
              <a:rPr lang="ru-RU" altLang="en-US" sz="2000" smtClean="0"/>
              <a:t>Користан у спорту као антиоксиданс (у препорученој дози)</a:t>
            </a:r>
            <a:r>
              <a:rPr lang="en-US" altLang="en-US" sz="2000" smtClean="0"/>
              <a:t>;</a:t>
            </a:r>
          </a:p>
          <a:p>
            <a:endParaRPr lang="ru-RU" altLang="en-US" sz="2000" smtClean="0"/>
          </a:p>
          <a:p>
            <a:r>
              <a:rPr lang="ru-RU" altLang="en-US" sz="2000" smtClean="0"/>
              <a:t>Истраживања су показала да примена витамина </a:t>
            </a:r>
            <a:r>
              <a:rPr lang="en-US" altLang="en-US" sz="2000" smtClean="0"/>
              <a:t>C</a:t>
            </a:r>
            <a:r>
              <a:rPr lang="ru-RU" altLang="en-US" sz="2000" smtClean="0"/>
              <a:t> у вишку смањује спортске перформансе и може и негативно да утиче на њих</a:t>
            </a:r>
            <a:r>
              <a:rPr lang="en-US" altLang="en-US" sz="2000" smtClean="0"/>
              <a:t>;</a:t>
            </a:r>
          </a:p>
          <a:p>
            <a:endParaRPr lang="ru-RU" altLang="en-US" sz="2000" smtClean="0"/>
          </a:p>
          <a:p>
            <a:r>
              <a:rPr lang="ru-RU" altLang="en-US" sz="2000" smtClean="0"/>
              <a:t>Прекомерна примена витамина </a:t>
            </a:r>
            <a:r>
              <a:rPr lang="en-US" altLang="en-US" sz="2000" smtClean="0"/>
              <a:t>C</a:t>
            </a:r>
            <a:r>
              <a:rPr lang="ru-RU" altLang="en-US" sz="2000" smtClean="0"/>
              <a:t>, због његових изражених антиоксидативних својстава, онемогућава функцију ендогеног антиоксидационог система заштите</a:t>
            </a:r>
            <a:r>
              <a:rPr lang="en-US" altLang="en-US" sz="2000" smtClean="0"/>
              <a:t>;</a:t>
            </a:r>
          </a:p>
          <a:p>
            <a:endParaRPr lang="ru-RU" altLang="en-US" sz="2000" smtClean="0"/>
          </a:p>
          <a:p>
            <a:r>
              <a:rPr lang="ru-RU" altLang="en-US" sz="2000" smtClean="0"/>
              <a:t>Неконтролисани унос витамина </a:t>
            </a:r>
            <a:r>
              <a:rPr lang="en-US" altLang="en-US" sz="2000" smtClean="0"/>
              <a:t>C</a:t>
            </a:r>
            <a:r>
              <a:rPr lang="ru-RU" altLang="en-US" sz="2000" smtClean="0"/>
              <a:t> може имати и штетне последице и по здравље уопште, међу којима се истиче појава оксалатне нефролитијазе</a:t>
            </a:r>
            <a:r>
              <a:rPr lang="en-US" altLang="en-US" sz="2000" smtClean="0"/>
              <a:t>.</a:t>
            </a:r>
            <a:endParaRPr lang="ru-RU" altLang="en-US" sz="2000" i="1" smtClean="0"/>
          </a:p>
        </p:txBody>
      </p:sp>
    </p:spTree>
  </p:cSld>
  <p:clrMapOvr>
    <a:masterClrMapping/>
  </p:clrMapOvr>
  <p:transition advTm="3838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171" name="AutoShape 4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7172" name="Rectangle 3"/>
          <p:cNvSpPr txBox="1">
            <a:spLocks noChangeArrowheads="1"/>
          </p:cNvSpPr>
          <p:nvPr/>
        </p:nvSpPr>
        <p:spPr bwMode="auto">
          <a:xfrm>
            <a:off x="460375" y="1341438"/>
            <a:ext cx="8305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000" b="1"/>
              <a:t>Класификација витамина</a:t>
            </a:r>
            <a:endParaRPr lang="sr-Latn-CS" altLang="en-US" sz="2000" b="1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000"/>
              <a:t>	</a:t>
            </a:r>
            <a:r>
              <a:rPr lang="en-US" altLang="en-US" sz="2000"/>
              <a:t>Витамини се обично класификују према растворљивости у мастима, односно у води, као:</a:t>
            </a:r>
            <a:endParaRPr lang="sr-Latn-CS" altLang="en-US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000"/>
          </a:p>
          <a:p>
            <a:pPr>
              <a:lnSpc>
                <a:spcPct val="80000"/>
              </a:lnSpc>
            </a:pPr>
            <a:r>
              <a:rPr lang="en-US" altLang="en-US" sz="2000" b="1"/>
              <a:t>липосолубилни витамини</a:t>
            </a:r>
            <a:r>
              <a:rPr lang="en-US" altLang="en-US" sz="2000"/>
              <a:t> (витамини растворљиви у мастима) у које спадају </a:t>
            </a:r>
            <a:r>
              <a:rPr lang="en-US" altLang="en-US" sz="2000" b="1" i="1"/>
              <a:t>витамини A, D, E</a:t>
            </a:r>
            <a:r>
              <a:rPr lang="en-US" altLang="en-US" sz="2000" b="1"/>
              <a:t> и </a:t>
            </a:r>
            <a:r>
              <a:rPr lang="en-US" altLang="en-US" sz="2000" b="1" i="1"/>
              <a:t>K</a:t>
            </a:r>
            <a:r>
              <a:rPr lang="en-US" altLang="en-US" sz="2000"/>
              <a:t>. Њихове карактеристике и метаболичка судбина су везани за масти. Могу се складиштити у организму и њихове улоге су генерално везане за структуралне функције.</a:t>
            </a:r>
            <a:endParaRPr lang="sr-Latn-CS" altLang="en-US" sz="200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000"/>
          </a:p>
          <a:p>
            <a:pPr>
              <a:lnSpc>
                <a:spcPct val="80000"/>
              </a:lnSpc>
            </a:pPr>
            <a:r>
              <a:rPr lang="en-US" altLang="en-US" sz="2000" b="1"/>
              <a:t>хидросолубилни витамини </a:t>
            </a:r>
            <a:r>
              <a:rPr lang="en-US" altLang="en-US" sz="2000"/>
              <a:t>(витамини растворљиви у води) у које спадају </a:t>
            </a:r>
            <a:r>
              <a:rPr lang="en-US" altLang="en-US" sz="2000" b="1" i="1"/>
              <a:t>витамини групе B</a:t>
            </a:r>
            <a:r>
              <a:rPr lang="en-US" altLang="en-US" sz="2000"/>
              <a:t> и </a:t>
            </a:r>
            <a:r>
              <a:rPr lang="en-US" altLang="en-US" sz="2000" b="1" i="1"/>
              <a:t>витамин C</a:t>
            </a:r>
            <a:r>
              <a:rPr lang="en-US" altLang="en-US" sz="2000"/>
              <a:t>. Не могу се складиштити у смислу </a:t>
            </a:r>
            <a:r>
              <a:rPr lang="en-US" altLang="en-US" sz="2000">
                <a:sym typeface="Symbol" panose="05050102010706020507" pitchFamily="18" charset="2"/>
              </a:rPr>
              <a:t></a:t>
            </a:r>
            <a:r>
              <a:rPr lang="en-US" altLang="en-US" sz="2000"/>
              <a:t>сатурације ткива</a:t>
            </a:r>
            <a:r>
              <a:rPr lang="en-US" altLang="en-US" sz="2000">
                <a:sym typeface="Symbol" panose="05050102010706020507" pitchFamily="18" charset="2"/>
              </a:rPr>
              <a:t></a:t>
            </a:r>
            <a:r>
              <a:rPr lang="en-US" altLang="en-US" sz="2000"/>
              <a:t> и углавном представљају коензиме у ћелијском метаболизму.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000"/>
          </a:p>
        </p:txBody>
      </p:sp>
    </p:spTree>
  </p:cSld>
  <p:clrMapOvr>
    <a:masterClrMapping/>
  </p:clrMapOvr>
  <p:transition advTm="79597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360363"/>
          </a:xfrm>
        </p:spPr>
        <p:txBody>
          <a:bodyPr/>
          <a:lstStyle/>
          <a:p>
            <a:r>
              <a:rPr lang="ru-RU" altLang="en-US" sz="2400" i="1" smtClean="0"/>
              <a:t>Значај </a:t>
            </a:r>
            <a:r>
              <a:rPr lang="ru-RU" altLang="en-US" sz="2400" b="1" i="1" smtClean="0"/>
              <a:t>витамина </a:t>
            </a:r>
            <a:r>
              <a:rPr lang="en-US" altLang="en-US" sz="2400" b="1" i="1" smtClean="0"/>
              <a:t>D</a:t>
            </a:r>
            <a:r>
              <a:rPr lang="ru-RU" altLang="en-US" sz="2400" b="1" i="1" smtClean="0"/>
              <a:t> </a:t>
            </a:r>
            <a:r>
              <a:rPr lang="ru-RU" altLang="en-US" sz="2400" i="1" smtClean="0"/>
              <a:t>код спортиста</a:t>
            </a:r>
            <a:endParaRPr lang="en-US" altLang="en-US" sz="2400" smtClean="0"/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4606925"/>
          </a:xfrm>
        </p:spPr>
        <p:txBody>
          <a:bodyPr/>
          <a:lstStyle/>
          <a:p>
            <a:r>
              <a:rPr lang="ru-RU" altLang="en-US" sz="2000" smtClean="0"/>
              <a:t>Недавна истраживања су показала да се дефицит витамина </a:t>
            </a:r>
            <a:r>
              <a:rPr lang="en-US" altLang="en-US" sz="2000" smtClean="0"/>
              <a:t>D</a:t>
            </a:r>
            <a:r>
              <a:rPr lang="ru-RU" altLang="en-US" sz="2000" smtClean="0"/>
              <a:t> веома често среће код спортиста, нарочито жена млађе животне доби</a:t>
            </a:r>
            <a:r>
              <a:rPr lang="en-US" altLang="en-US" sz="2000" smtClean="0"/>
              <a:t>;</a:t>
            </a:r>
          </a:p>
          <a:p>
            <a:endParaRPr lang="ru-RU" altLang="en-US" sz="2000" smtClean="0"/>
          </a:p>
          <a:p>
            <a:r>
              <a:rPr lang="ru-RU" altLang="en-US" sz="2000" smtClean="0"/>
              <a:t>Код ових жена доводи до мишићне слабости и излаже их значајном ризику од прелома костију током тренинга</a:t>
            </a:r>
            <a:r>
              <a:rPr lang="en-US" altLang="en-US" sz="2000" smtClean="0"/>
              <a:t>;</a:t>
            </a:r>
          </a:p>
          <a:p>
            <a:endParaRPr lang="ru-RU" altLang="en-US" sz="2000" smtClean="0"/>
          </a:p>
          <a:p>
            <a:r>
              <a:rPr lang="ru-RU" altLang="en-US" sz="2000" smtClean="0"/>
              <a:t>Код недовољног уноса витамина </a:t>
            </a:r>
            <a:r>
              <a:rPr lang="en-US" altLang="en-US" sz="2000" smtClean="0"/>
              <a:t>D</a:t>
            </a:r>
            <a:r>
              <a:rPr lang="ru-RU" altLang="en-US" sz="2000" smtClean="0"/>
              <a:t> надокнада је обавезна, посебно у околностима интензивне физичке активности</a:t>
            </a:r>
            <a:r>
              <a:rPr lang="en-US" altLang="en-US" sz="2000" smtClean="0"/>
              <a:t>;</a:t>
            </a:r>
          </a:p>
          <a:p>
            <a:endParaRPr lang="ru-RU" altLang="en-US" sz="2000" smtClean="0"/>
          </a:p>
          <a:p>
            <a:r>
              <a:rPr lang="ru-RU" altLang="en-US" sz="2000" smtClean="0"/>
              <a:t>Међутим, предозирање овим витамином неће имати никаквих повољних ефеката на коштани систем, већ напротив може довести до </a:t>
            </a:r>
            <a:r>
              <a:rPr lang="ru-RU" altLang="en-US" sz="2000" u="sng" smtClean="0"/>
              <a:t>хиперкалцемије</a:t>
            </a:r>
            <a:r>
              <a:rPr lang="ru-RU" altLang="en-US" sz="2000" smtClean="0"/>
              <a:t>, која је нарочито опасна због депресивног дејства на срце и централни нервни систем</a:t>
            </a:r>
            <a:r>
              <a:rPr lang="en-US" altLang="en-US" sz="2000" smtClean="0"/>
              <a:t>.</a:t>
            </a:r>
            <a:endParaRPr lang="ru-RU" altLang="en-US" sz="2000" i="1" smtClean="0"/>
          </a:p>
        </p:txBody>
      </p:sp>
    </p:spTree>
  </p:cSld>
  <p:clrMapOvr>
    <a:masterClrMapping/>
  </p:clrMapOvr>
  <p:transition advTm="40647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458788" y="404813"/>
            <a:ext cx="8229600" cy="360362"/>
          </a:xfrm>
        </p:spPr>
        <p:txBody>
          <a:bodyPr/>
          <a:lstStyle/>
          <a:p>
            <a:r>
              <a:rPr lang="ru-RU" altLang="en-US" sz="2400" i="1" smtClean="0"/>
              <a:t>Значај </a:t>
            </a:r>
            <a:r>
              <a:rPr lang="ru-RU" altLang="en-US" sz="2400" b="1" i="1" smtClean="0"/>
              <a:t>витамина Е </a:t>
            </a:r>
            <a:r>
              <a:rPr lang="ru-RU" altLang="en-US" sz="2400" i="1" smtClean="0"/>
              <a:t>код спортиста</a:t>
            </a:r>
            <a:endParaRPr lang="en-US" altLang="en-US" sz="240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8788" y="1052513"/>
            <a:ext cx="8229600" cy="5113337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Недостатак витамина Е онемогућава нормалан раст и изазива мишићну дегенерацију због чега његова примена може да умањи оштећење мишића током напорног тренинга</a:t>
            </a:r>
            <a:r>
              <a:rPr lang="en-US" sz="2000" dirty="0" smtClean="0"/>
              <a:t>;</a:t>
            </a:r>
          </a:p>
          <a:p>
            <a:pPr>
              <a:buFont typeface="Arial" charset="0"/>
              <a:buChar char="•"/>
              <a:defRPr/>
            </a:pPr>
            <a:endParaRPr lang="ru-RU" sz="2000" dirty="0" smtClean="0"/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Сматра се да примена витамина Е може да повећа искоришћење кисеоника у току бављења спортом на великим надморским висинама</a:t>
            </a:r>
            <a:r>
              <a:rPr lang="en-US" sz="2000" dirty="0" smtClean="0"/>
              <a:t>;</a:t>
            </a:r>
          </a:p>
          <a:p>
            <a:pPr>
              <a:buFont typeface="Arial" charset="0"/>
              <a:buChar char="•"/>
              <a:defRPr/>
            </a:pPr>
            <a:endParaRPr lang="ru-RU" sz="2000" dirty="0" smtClean="0"/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Међутим, истраживања су показала да, слично осталим антиоксидансима, суплементација витамином Е у одсуству већ постојећег дефицита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неће имати утицаја </a:t>
            </a:r>
            <a:r>
              <a:rPr lang="ru-RU" sz="2000" dirty="0" smtClean="0"/>
              <a:t>на спортске перформансе</a:t>
            </a:r>
            <a:r>
              <a:rPr lang="en-US" sz="2000" dirty="0" smtClean="0"/>
              <a:t>;</a:t>
            </a:r>
          </a:p>
          <a:p>
            <a:pPr>
              <a:buFont typeface="Arial" charset="0"/>
              <a:buChar char="•"/>
              <a:defRPr/>
            </a:pPr>
            <a:endParaRPr lang="ru-RU" sz="2000" dirty="0" smtClean="0"/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Осим што може повећати потребе организма за витамином К, други нежељени ефекти предозирања витамином Е до сада нису описани</a:t>
            </a:r>
            <a:r>
              <a:rPr lang="en-US" sz="2000" dirty="0" smtClean="0"/>
              <a:t>.</a:t>
            </a:r>
            <a:endParaRPr lang="ru-RU" sz="2000" i="1" dirty="0" smtClean="0"/>
          </a:p>
        </p:txBody>
      </p:sp>
    </p:spTree>
  </p:cSld>
  <p:clrMapOvr>
    <a:masterClrMapping/>
  </p:clrMapOvr>
  <p:transition advTm="42287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468313" y="2420938"/>
            <a:ext cx="8229600" cy="1143000"/>
          </a:xfrm>
        </p:spPr>
        <p:txBody>
          <a:bodyPr/>
          <a:lstStyle/>
          <a:p>
            <a:r>
              <a:rPr lang="en-US" altLang="en-US" smtClean="0"/>
              <a:t>ЗНАЧАЈ МИНЕРАЛА КОД СПОРТИСТА</a:t>
            </a:r>
          </a:p>
        </p:txBody>
      </p:sp>
    </p:spTree>
  </p:cSld>
  <p:clrMapOvr>
    <a:masterClrMapping/>
  </p:clrMapOvr>
  <p:transition advTm="6877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2400" i="1" smtClean="0"/>
              <a:t>Значај концентрације </a:t>
            </a:r>
            <a:r>
              <a:rPr lang="ru-RU" altLang="en-US" sz="2400" b="1" i="1" smtClean="0"/>
              <a:t>натријума</a:t>
            </a:r>
            <a:r>
              <a:rPr lang="ru-RU" altLang="en-US" sz="2400" i="1" smtClean="0"/>
              <a:t> код спортиста</a:t>
            </a:r>
            <a:endParaRPr lang="en-US" altLang="en-US" sz="2400" smtClean="0"/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238625"/>
          </a:xfrm>
        </p:spPr>
        <p:txBody>
          <a:bodyPr/>
          <a:lstStyle/>
          <a:p>
            <a:r>
              <a:rPr lang="sr-Cyrl-CS" altLang="en-US" sz="2000" smtClean="0"/>
              <a:t>Дефицит натријума (</a:t>
            </a:r>
            <a:r>
              <a:rPr lang="en-US" altLang="en-US" sz="2000" smtClean="0"/>
              <a:t>Na</a:t>
            </a:r>
            <a:r>
              <a:rPr lang="en-US" altLang="en-US" sz="2000" baseline="30000" smtClean="0"/>
              <a:t>+</a:t>
            </a:r>
            <a:r>
              <a:rPr lang="en-US" altLang="en-US" sz="2000" smtClean="0"/>
              <a:t>) </a:t>
            </a:r>
            <a:r>
              <a:rPr lang="sr-Cyrl-CS" altLang="en-US" sz="2000" smtClean="0"/>
              <a:t>се издвојио као врло значајан поремећај који је неопходно спречити посебно у дуготрајним спортским активностима</a:t>
            </a:r>
          </a:p>
          <a:p>
            <a:r>
              <a:rPr lang="sr-Cyrl-CS" altLang="en-US" sz="2000" smtClean="0"/>
              <a:t>Тако се током 2-3 сата напорног физичког вежбања, знојењем, може изгубити </a:t>
            </a:r>
            <a:r>
              <a:rPr lang="sr-Cyrl-CS" altLang="en-US" sz="2000" u="sng" smtClean="0"/>
              <a:t>1,8-5,6 </a:t>
            </a:r>
            <a:r>
              <a:rPr lang="en-US" altLang="en-US" sz="2000" u="sng" smtClean="0"/>
              <a:t>g Na</a:t>
            </a:r>
            <a:r>
              <a:rPr lang="en-US" altLang="en-US" sz="2000" u="sng" baseline="30000" smtClean="0"/>
              <a:t>+</a:t>
            </a:r>
            <a:r>
              <a:rPr lang="en-US" altLang="en-US" sz="2000" u="sng" smtClean="0"/>
              <a:t> </a:t>
            </a:r>
          </a:p>
          <a:p>
            <a:r>
              <a:rPr lang="sr-Cyrl-CS" altLang="en-US" sz="2000" smtClean="0"/>
              <a:t>Пад садржаја натријума у организму првенствено је резултат профузног знојења, које настаје као резултат вишесатног вежбања и високе спољашње температуре</a:t>
            </a:r>
          </a:p>
          <a:p>
            <a:r>
              <a:rPr lang="sr-Cyrl-CS" altLang="en-US" sz="2000" smtClean="0"/>
              <a:t>Губитак натријума и пад волумена екстрацелуларног флуида и плазме неповољно утичу на ударни волумен, менталне и физичке перформансе</a:t>
            </a:r>
          </a:p>
          <a:p>
            <a:r>
              <a:rPr lang="sr-Cyrl-CS" altLang="en-US" sz="2000" smtClean="0"/>
              <a:t>Процес аклиматизације на високу температуру и повећање уноса натријума храном (напици) и/или таблетама представљају важне елементе у превенцији овог дефицита</a:t>
            </a:r>
            <a:endParaRPr lang="ru-RU" altLang="en-US" sz="2000" smtClean="0"/>
          </a:p>
        </p:txBody>
      </p:sp>
    </p:spTree>
  </p:cSld>
  <p:clrMapOvr>
    <a:masterClrMapping/>
  </p:clrMapOvr>
  <p:transition advTm="50807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ru-RU" altLang="en-US" sz="2400" i="1" smtClean="0"/>
              <a:t>Значај концентрације </a:t>
            </a:r>
            <a:r>
              <a:rPr lang="ru-RU" altLang="en-US" sz="2400" b="1" i="1" smtClean="0"/>
              <a:t>калијума </a:t>
            </a:r>
            <a:r>
              <a:rPr lang="ru-RU" altLang="en-US" sz="2400" i="1" smtClean="0"/>
              <a:t>код спортиста</a:t>
            </a:r>
            <a:endParaRPr lang="en-US" altLang="en-US" sz="2400" smtClean="0"/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238625"/>
          </a:xfrm>
        </p:spPr>
        <p:txBody>
          <a:bodyPr/>
          <a:lstStyle/>
          <a:p>
            <a:r>
              <a:rPr lang="ru-RU" altLang="en-US" sz="2000" smtClean="0"/>
              <a:t>Сматра се да се дневни губици калијума који настају током тренинга у већини спортова могу једноставно надокнадити добро избалансираном исхраном</a:t>
            </a:r>
            <a:endParaRPr lang="en-US" altLang="en-US" sz="2000" smtClean="0"/>
          </a:p>
          <a:p>
            <a:endParaRPr lang="ru-RU" altLang="en-US" sz="2000" smtClean="0"/>
          </a:p>
          <a:p>
            <a:r>
              <a:rPr lang="ru-RU" altLang="en-US" sz="2000" smtClean="0"/>
              <a:t>У спортовима, које карактерише издржљивост, као и у условима високе температуре, губитак калијума може бити значајан (</a:t>
            </a:r>
            <a:r>
              <a:rPr lang="ru-RU" altLang="en-US" sz="2000" u="sng" smtClean="0"/>
              <a:t>300-800 </a:t>
            </a:r>
            <a:r>
              <a:rPr lang="en-US" altLang="en-US" sz="2000" u="sng" smtClean="0"/>
              <a:t>mg</a:t>
            </a:r>
            <a:r>
              <a:rPr lang="ru-RU" altLang="en-US" sz="2000" u="sng" smtClean="0"/>
              <a:t>, током 2-3 сата</a:t>
            </a:r>
            <a:r>
              <a:rPr lang="ru-RU" altLang="en-US" sz="2000" smtClean="0"/>
              <a:t>), те је неопходан додатни унос овог минерала </a:t>
            </a:r>
          </a:p>
        </p:txBody>
      </p:sp>
    </p:spTree>
  </p:cSld>
  <p:clrMapOvr>
    <a:masterClrMapping/>
  </p:clrMapOvr>
  <p:transition advTm="34637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r>
              <a:rPr lang="ru-RU" altLang="en-US" sz="2400" i="1" smtClean="0"/>
              <a:t>Значај концентрације </a:t>
            </a:r>
            <a:r>
              <a:rPr lang="en-US" altLang="en-US" sz="2400" b="1" i="1" smtClean="0"/>
              <a:t>магнезијума </a:t>
            </a:r>
            <a:r>
              <a:rPr lang="ru-RU" altLang="en-US" sz="2400" i="1" smtClean="0"/>
              <a:t>код спортиста</a:t>
            </a:r>
            <a:endParaRPr lang="en-US" altLang="en-US" sz="240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238625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Поједини стручњаци предлажу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додатни</a:t>
            </a:r>
            <a:r>
              <a:rPr lang="ru-RU" sz="2000" dirty="0" smtClean="0"/>
              <a:t> унос магнезијума посебно код младих спортиста изложених дуготрајним физичким вежбањима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Овакав став резултат је пада концентрације овог минерала у плазми, у првим сатима након вежбања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Истраживања су показала да се 24 сата након завршетка активности, као резултат редистрибуције магнезијума у организму, успостављају нормалне концентрације овог минерала у плазми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Тиме се поставља питање оправданости суплементације магнезијумом</a:t>
            </a:r>
          </a:p>
        </p:txBody>
      </p:sp>
    </p:spTree>
  </p:cSld>
  <p:clrMapOvr>
    <a:masterClrMapping/>
  </p:clrMapOvr>
  <p:transition advTm="35507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360363"/>
          </a:xfrm>
        </p:spPr>
        <p:txBody>
          <a:bodyPr/>
          <a:lstStyle/>
          <a:p>
            <a:r>
              <a:rPr lang="ru-RU" altLang="en-US" sz="2400" i="1" smtClean="0"/>
              <a:t>Значај концентрације </a:t>
            </a:r>
            <a:r>
              <a:rPr lang="en-US" altLang="en-US" sz="2400" b="1" i="1" smtClean="0"/>
              <a:t>гвожђа </a:t>
            </a:r>
            <a:r>
              <a:rPr lang="ru-RU" altLang="en-US" sz="2400" i="1" smtClean="0"/>
              <a:t>код спортиста</a:t>
            </a:r>
            <a:endParaRPr lang="en-US" altLang="en-US" sz="240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68313" y="1052513"/>
            <a:ext cx="8229600" cy="4238625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sr-Cyrl-CS" sz="2000" dirty="0" smtClean="0"/>
              <a:t>У спорту, дефицит гвожђа често се среће код млађих атлетичарки и гимнастичара, пливача, тенисера, кошаркаша и одбојкаша оба пола</a:t>
            </a:r>
          </a:p>
          <a:p>
            <a:pPr>
              <a:buFont typeface="Arial" charset="0"/>
              <a:buChar char="•"/>
              <a:defRPr/>
            </a:pPr>
            <a:r>
              <a:rPr lang="sr-Cyrl-C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Истраживања као разлог наводе недовољан унос путем хране, али и губитак услед прекомерног знојења, обилних менструација, миоглобинурије и хематурије, који се могу јавити као последица напорног тренинга</a:t>
            </a:r>
          </a:p>
          <a:p>
            <a:pPr>
              <a:buFont typeface="Arial" charset="0"/>
              <a:buChar char="•"/>
              <a:defRPr/>
            </a:pPr>
            <a:r>
              <a:rPr lang="sr-Cyrl-CS" sz="2000" dirty="0" smtClean="0"/>
              <a:t>Уколико се код спортисте утврди присуство хипохромне анемије, надокнада суплементима гвожђа у циљу поновног успостављања нормалног нивоа хемоглобина у крви је неопходна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Уколико постоји само дефицит феритина без присутне анемије, суплементација у циљу попуњавања депоа такође може имати  позитивног утицаја на спортске резултате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У одсуству било каквог дефицита, суплементација гвожђем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 не препоручује</a:t>
            </a:r>
            <a:r>
              <a:rPr lang="ru-RU" sz="2000" dirty="0" smtClean="0"/>
              <a:t>, обзиром да неће побољшати спортске перформансе, а у вишку може изазвати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отежано пражњење црева и хемохроматозу</a:t>
            </a:r>
          </a:p>
        </p:txBody>
      </p:sp>
    </p:spTree>
  </p:cSld>
  <p:clrMapOvr>
    <a:masterClrMapping/>
  </p:clrMapOvr>
  <p:transition advTm="58567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360363"/>
          </a:xfrm>
        </p:spPr>
        <p:txBody>
          <a:bodyPr/>
          <a:lstStyle/>
          <a:p>
            <a:r>
              <a:rPr lang="ru-RU" altLang="en-US" sz="2400" i="1" smtClean="0"/>
              <a:t>Значај концентрације </a:t>
            </a:r>
            <a:r>
              <a:rPr lang="en-US" altLang="en-US" sz="2400" b="1" i="1" smtClean="0"/>
              <a:t>хрома </a:t>
            </a:r>
            <a:r>
              <a:rPr lang="ru-RU" altLang="en-US" sz="2400" i="1" smtClean="0"/>
              <a:t>код спортиста</a:t>
            </a:r>
            <a:endParaRPr lang="en-US" altLang="en-US" sz="240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238625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Хром у свом тровалентном облику игра значајну улогу у метаболизму масти и угљених хидрата, обзиром да омогућава синтезу холестерола и олакшава преузимање глукозе из крви у ћелије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Налази се у месу, изнутрицама и житарицама, а његов недостатак може да доведе до резистенције на инсулин, хипохолестеролемије и неуролошких поремећаја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Иако је примећено да екстремни физички напори током тренинга могу да повећају излучивање хрома путем урина, то најчешће није праћено развојем дефицита, те надокнада није потребна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Суплементација хромом у спорту не побољшава снагу ни издржљивост нити утиче на повећање мишићне масе, те се не препоручује (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посебно због склоности да се у организму нагомилава, као и оштећења бубрега, јетре и мишића до којих може да доведе уколико се предозира</a:t>
            </a:r>
            <a:r>
              <a:rPr lang="ru-RU" sz="2000" dirty="0" smtClean="0"/>
              <a:t>)</a:t>
            </a:r>
          </a:p>
        </p:txBody>
      </p:sp>
    </p:spTree>
  </p:cSld>
  <p:clrMapOvr>
    <a:masterClrMapping/>
  </p:clrMapOvr>
  <p:transition advTm="53247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360363"/>
          </a:xfrm>
        </p:spPr>
        <p:txBody>
          <a:bodyPr/>
          <a:lstStyle/>
          <a:p>
            <a:r>
              <a:rPr lang="ru-RU" altLang="en-US" sz="2400" i="1" smtClean="0"/>
              <a:t>Значај концентрације </a:t>
            </a:r>
            <a:r>
              <a:rPr lang="ru-RU" altLang="en-US" sz="2400" b="1" i="1" smtClean="0"/>
              <a:t>цинка</a:t>
            </a:r>
            <a:r>
              <a:rPr lang="ru-RU" altLang="en-US" sz="2400" i="1" smtClean="0"/>
              <a:t> код спортиста</a:t>
            </a:r>
            <a:endParaRPr lang="en-US" altLang="en-US" sz="240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238625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Више од половине укупног цинка у организму налази се у мишићима, због чега му се приписује значајна улога у производњи енергије и заштити од оксидационог стреса у току физичке активности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Код спортиста, интензивна физичка активност, нарочито на високим температурама, додатно потенцира дефицит услед губитка из оштећених мишићних ћелија и излучивања знојем и урином, што може изазвати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пад телесне тежине, замарање и смањење издржљивости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Додатак цинка се препоручује само уколико постоји дефицит, док у супротном нема назнака да суплементација може побољшати спортске перформансе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Напротив, предозирање цинком може да доведе до дефицита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бакра, који се манифестује сидеробластном анемијом</a:t>
            </a:r>
          </a:p>
        </p:txBody>
      </p:sp>
    </p:spTree>
  </p:cSld>
  <p:clrMapOvr>
    <a:masterClrMapping/>
  </p:clrMapOvr>
  <p:transition advTm="45107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360362"/>
          </a:xfrm>
        </p:spPr>
        <p:txBody>
          <a:bodyPr/>
          <a:lstStyle/>
          <a:p>
            <a:r>
              <a:rPr lang="ru-RU" altLang="en-US" sz="2400" i="1" smtClean="0"/>
              <a:t>Значај концентрације </a:t>
            </a:r>
            <a:r>
              <a:rPr lang="en-US" altLang="en-US" sz="2400" b="1" i="1" smtClean="0"/>
              <a:t>селена </a:t>
            </a:r>
            <a:r>
              <a:rPr lang="ru-RU" altLang="en-US" sz="2400" i="1" smtClean="0"/>
              <a:t>код спортиста</a:t>
            </a:r>
            <a:endParaRPr lang="en-US" altLang="en-US" sz="240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238625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Селен у организму учествује у многим ензимским реакцијама, при чему се нарочит значај придаје његовим антиоксидативним својствима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Налази се у месу, јајима и плодовима мора, а његов недостатак изазива оштећење мишића, опадање ћелијског имуног одговора и повећану склоност ка настанку карцинома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Иако интензивна физичка активност утиче на појачано стварање слободних радикала, мишљења о позитивном утицају суплементације селеном на спортске перформансе су још увек подељена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Уколико дефицит постоји, додатак селена у исхрани свакако је препоручљив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У супротном, треба га примењивати уз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опрез</a:t>
            </a:r>
            <a:r>
              <a:rPr lang="ru-RU" sz="2000" dirty="0" smtClean="0"/>
              <a:t>, јер предозирање може смањити његову заштитну улогу и изазвати алопецију и неуролошке и гастроинтестиналне поремећаје</a:t>
            </a:r>
          </a:p>
        </p:txBody>
      </p:sp>
    </p:spTree>
  </p:cSld>
  <p:clrMapOvr>
    <a:masterClrMapping/>
  </p:clrMapOvr>
  <p:transition advTm="4682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4497387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sr-Cyrl-RS" sz="2400" u="sng" dirty="0" smtClean="0"/>
              <a:t>Витамини растворљиви у мастима</a:t>
            </a:r>
          </a:p>
          <a:p>
            <a:pPr marL="457200" indent="-457200">
              <a:buFont typeface="Arial" charset="0"/>
              <a:buNone/>
              <a:defRPr/>
            </a:pPr>
            <a:endParaRPr lang="sr-Latn-RS" sz="1800" dirty="0" smtClean="0"/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1800" dirty="0" smtClean="0"/>
              <a:t>Присутни у намирницима које садрже масти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1800" dirty="0" smtClean="0"/>
              <a:t>Слабо растворљиви у води</a:t>
            </a:r>
            <a:endParaRPr lang="sr-Latn-RS" sz="1800" dirty="0" smtClean="0"/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1800" dirty="0" smtClean="0"/>
              <a:t>Уносе се у облику естара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1800" dirty="0" smtClean="0"/>
              <a:t>Варе се под утицајем холестерол-естаразе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1800" dirty="0" smtClean="0"/>
              <a:t>Апсорбују се у горњим партијама танког црева (проста дифузија)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1800" dirty="0" smtClean="0"/>
              <a:t>За апсорпцију неопходне жучне соли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1800" dirty="0" smtClean="0"/>
              <a:t>Плазмом се преносе у облику мицела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1800" dirty="0" smtClean="0"/>
              <a:t>Складиште се у јетри и масном ткиву (вит. А и </a:t>
            </a:r>
            <a:r>
              <a:rPr lang="en-US" sz="1800" dirty="0" smtClean="0"/>
              <a:t>D</a:t>
            </a:r>
            <a:r>
              <a:rPr lang="sr-Cyrl-RS" sz="1800" dirty="0" smtClean="0"/>
              <a:t>)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1800" dirty="0" smtClean="0"/>
              <a:t>Потенцијално токсични, посебно витамин </a:t>
            </a:r>
            <a:r>
              <a:rPr lang="en-US" sz="1800" dirty="0" smtClean="0"/>
              <a:t>D</a:t>
            </a:r>
            <a:endParaRPr lang="sr-Cyrl-RS" sz="1800" dirty="0" smtClean="0"/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1800" dirty="0" smtClean="0"/>
              <a:t>Клинички знакови недостатка се развијају после више година</a:t>
            </a:r>
          </a:p>
          <a:p>
            <a:pPr marL="457200" indent="-457200">
              <a:buFont typeface="Arial" charset="0"/>
              <a:buChar char="•"/>
              <a:defRPr/>
            </a:pPr>
            <a:endParaRPr lang="sr-Cyrl-RS" sz="1800" dirty="0" smtClean="0"/>
          </a:p>
          <a:p>
            <a:pPr marL="457200" indent="-457200">
              <a:buFont typeface="Arial" charset="0"/>
              <a:buNone/>
              <a:defRPr/>
            </a:pPr>
            <a:r>
              <a:rPr lang="sr-Cyrl-RS" sz="1400" i="1" dirty="0" smtClean="0"/>
              <a:t>* Апсопрција ових витамина се смањује када се смањи апсорпција масти (недостатак жучних соли и/или холестерол-естаразе)</a:t>
            </a:r>
          </a:p>
          <a:p>
            <a:pPr marL="457200" indent="-457200">
              <a:buFont typeface="Arial" charset="0"/>
              <a:buChar char="•"/>
              <a:defRPr/>
            </a:pPr>
            <a:endParaRPr lang="sr-Cyrl-RS" sz="1600" dirty="0" smtClean="0"/>
          </a:p>
          <a:p>
            <a:pPr marL="457200" indent="-457200">
              <a:buFont typeface="Arial" charset="0"/>
              <a:buChar char="•"/>
              <a:defRPr/>
            </a:pPr>
            <a:endParaRPr lang="sr-Latn-RS" sz="1600" dirty="0" smtClean="0"/>
          </a:p>
          <a:p>
            <a:pPr marL="457200" indent="-457200">
              <a:buFont typeface="Arial" charset="0"/>
              <a:buChar char="•"/>
              <a:defRPr/>
            </a:pPr>
            <a:endParaRPr lang="sr-Cyrl-RS" sz="1600" dirty="0" smtClean="0"/>
          </a:p>
          <a:p>
            <a:pPr marL="457200" indent="-457200" algn="just">
              <a:buFont typeface="+mj-lt"/>
              <a:buAutoNum type="arabicPeriod"/>
              <a:defRPr/>
            </a:pPr>
            <a:endParaRPr lang="en-US" sz="1200" dirty="0" smtClean="0"/>
          </a:p>
          <a:p>
            <a:pPr>
              <a:buFont typeface="Arial" charset="0"/>
              <a:buChar char="•"/>
              <a:defRPr/>
            </a:pPr>
            <a:endParaRPr lang="sr-Latn-RS" sz="2000" dirty="0" smtClean="0"/>
          </a:p>
          <a:p>
            <a:pPr>
              <a:buFont typeface="Arial" charset="0"/>
              <a:buChar char="•"/>
              <a:defRPr/>
            </a:pPr>
            <a:endParaRPr lang="en-US" sz="2000" dirty="0" smtClean="0"/>
          </a:p>
          <a:p>
            <a:pPr>
              <a:buFont typeface="Arial" charset="0"/>
              <a:buChar char="•"/>
              <a:defRPr/>
            </a:pPr>
            <a:endParaRPr lang="en-US" sz="2000" dirty="0"/>
          </a:p>
        </p:txBody>
      </p:sp>
      <p:sp>
        <p:nvSpPr>
          <p:cNvPr id="8195" name="AutoShape 2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196" name="AutoShape 4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79597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Content Placeholder 2"/>
          <p:cNvSpPr>
            <a:spLocks noGrp="1"/>
          </p:cNvSpPr>
          <p:nvPr>
            <p:ph idx="1"/>
          </p:nvPr>
        </p:nvSpPr>
        <p:spPr>
          <a:xfrm>
            <a:off x="457200" y="1166813"/>
            <a:ext cx="8229600" cy="4525962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endParaRPr lang="en-US" altLang="en-US" sz="7200" b="1" smtClean="0"/>
          </a:p>
          <a:p>
            <a:pPr algn="ctr">
              <a:buFont typeface="Arial" panose="020B0604020202020204" pitchFamily="34" charset="0"/>
              <a:buNone/>
            </a:pPr>
            <a:r>
              <a:rPr lang="en-US" altLang="en-US" sz="7200" b="1" smtClean="0"/>
              <a:t>ХВАЛА НА ПАЖЊИ!</a:t>
            </a:r>
          </a:p>
        </p:txBody>
      </p:sp>
    </p:spTree>
  </p:cSld>
  <p:clrMapOvr>
    <a:masterClrMapping/>
  </p:clrMapOvr>
  <p:transition advTm="251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8" y="1196975"/>
            <a:ext cx="8229600" cy="4497388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sr-Cyrl-RS" sz="2400" u="sng" dirty="0" smtClean="0"/>
              <a:t>Витамини растворљиви у води</a:t>
            </a:r>
          </a:p>
          <a:p>
            <a:pPr algn="ctr">
              <a:buFont typeface="Arial" charset="0"/>
              <a:buNone/>
              <a:defRPr/>
            </a:pPr>
            <a:endParaRPr lang="sr-Cyrl-RS" sz="2000" dirty="0" smtClean="0"/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2000" dirty="0" smtClean="0"/>
              <a:t>Добро растворљиви у води (телесним течностима)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2000" dirty="0" smtClean="0"/>
              <a:t>Апсорбују се у горњим партијама танког црева (изузев вит. </a:t>
            </a:r>
            <a:r>
              <a:rPr lang="en-US" sz="2000" dirty="0" smtClean="0"/>
              <a:t>B</a:t>
            </a:r>
            <a:r>
              <a:rPr lang="sr-Cyrl-RS" sz="2000" dirty="0" smtClean="0"/>
              <a:t>12)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2000" dirty="0" smtClean="0"/>
              <a:t>Вит. </a:t>
            </a:r>
            <a:r>
              <a:rPr lang="en-US" sz="2000" dirty="0" smtClean="0"/>
              <a:t>B</a:t>
            </a:r>
            <a:r>
              <a:rPr lang="sr-Cyrl-RS" sz="2000" dirty="0" smtClean="0"/>
              <a:t>12 се апсорбује у илеуму везивањем са Унутрашњим фактором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2000" dirty="0" smtClean="0"/>
              <a:t>Већина се апсорбује </a:t>
            </a:r>
            <a:r>
              <a:rPr lang="sr-Latn-RS" sz="2000" dirty="0" smtClean="0"/>
              <a:t>Na</a:t>
            </a:r>
            <a:r>
              <a:rPr lang="sr-Latn-RS" sz="2000" baseline="30000" dirty="0" smtClean="0"/>
              <a:t>+</a:t>
            </a:r>
            <a:r>
              <a:rPr lang="sr-Latn-RS" sz="2000" dirty="0" smtClean="0"/>
              <a:t>-</a:t>
            </a:r>
            <a:r>
              <a:rPr lang="sr-Cyrl-RS" sz="2000" dirty="0" smtClean="0"/>
              <a:t>котрансопортом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2000" dirty="0" smtClean="0"/>
              <a:t>Вит. </a:t>
            </a:r>
            <a:r>
              <a:rPr lang="en-US" sz="2000" dirty="0" smtClean="0"/>
              <a:t>B</a:t>
            </a:r>
            <a:r>
              <a:rPr lang="sr-Cyrl-RS" sz="2000" dirty="0" smtClean="0"/>
              <a:t>12 и Б9 преко </a:t>
            </a:r>
            <a:r>
              <a:rPr lang="sr-Latn-RS" sz="2000" dirty="0" smtClean="0"/>
              <a:t>Na</a:t>
            </a:r>
            <a:r>
              <a:rPr lang="sr-Latn-RS" sz="2000" baseline="30000" dirty="0" smtClean="0"/>
              <a:t>+</a:t>
            </a:r>
            <a:r>
              <a:rPr lang="sr-Latn-RS" sz="2000" dirty="0" smtClean="0"/>
              <a:t>-</a:t>
            </a:r>
            <a:r>
              <a:rPr lang="sr-Cyrl-RS" sz="2000" dirty="0" smtClean="0"/>
              <a:t>независних транспортера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2000" dirty="0" smtClean="0"/>
              <a:t>Вишак се не складишти осим вит. </a:t>
            </a:r>
            <a:r>
              <a:rPr lang="en-US" sz="2000" dirty="0" smtClean="0"/>
              <a:t>B</a:t>
            </a:r>
            <a:r>
              <a:rPr lang="sr-Cyrl-RS" sz="2000" dirty="0" smtClean="0"/>
              <a:t>12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2000" dirty="0" smtClean="0"/>
              <a:t>Главна улога – коензими и простетичке групе ензима</a:t>
            </a:r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2000" dirty="0" smtClean="0"/>
              <a:t>Клинички знаци недостатка се развијају после 6-8 недеља</a:t>
            </a:r>
          </a:p>
          <a:p>
            <a:pPr marL="457200" indent="-457200">
              <a:buFont typeface="Arial" charset="0"/>
              <a:buChar char="•"/>
              <a:defRPr/>
            </a:pPr>
            <a:endParaRPr lang="sr-Cyrl-RS" sz="1600" dirty="0" smtClean="0"/>
          </a:p>
          <a:p>
            <a:pPr marL="457200" indent="-457200">
              <a:buFont typeface="Arial" charset="0"/>
              <a:buChar char="•"/>
              <a:defRPr/>
            </a:pPr>
            <a:endParaRPr lang="sr-Latn-RS" sz="1600" dirty="0" smtClean="0"/>
          </a:p>
          <a:p>
            <a:pPr marL="457200" indent="-457200">
              <a:buFont typeface="Arial" charset="0"/>
              <a:buChar char="•"/>
              <a:defRPr/>
            </a:pPr>
            <a:endParaRPr lang="sr-Cyrl-RS" sz="1600" dirty="0" smtClean="0"/>
          </a:p>
          <a:p>
            <a:pPr marL="457200" indent="-457200" algn="just">
              <a:buFont typeface="+mj-lt"/>
              <a:buAutoNum type="arabicPeriod"/>
              <a:defRPr/>
            </a:pPr>
            <a:endParaRPr lang="en-US" sz="1200" dirty="0" smtClean="0"/>
          </a:p>
          <a:p>
            <a:pPr>
              <a:buFont typeface="Arial" charset="0"/>
              <a:buChar char="•"/>
              <a:defRPr/>
            </a:pPr>
            <a:endParaRPr lang="sr-Latn-RS" sz="2000" dirty="0" smtClean="0"/>
          </a:p>
          <a:p>
            <a:pPr>
              <a:buFont typeface="Arial" charset="0"/>
              <a:buChar char="•"/>
              <a:defRPr/>
            </a:pPr>
            <a:endParaRPr lang="en-US" sz="2000" dirty="0" smtClean="0"/>
          </a:p>
          <a:p>
            <a:pPr>
              <a:buFont typeface="Arial" charset="0"/>
              <a:buChar char="•"/>
              <a:defRPr/>
            </a:pPr>
            <a:endParaRPr lang="en-US" sz="2000" dirty="0"/>
          </a:p>
        </p:txBody>
      </p:sp>
      <p:sp>
        <p:nvSpPr>
          <p:cNvPr id="9219" name="AutoShape 2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9220" name="AutoShape 4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7547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497387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sr-Cyrl-RS" sz="2400" b="1" dirty="0" smtClean="0"/>
              <a:t>Физиолошка искористљивост витамина</a:t>
            </a:r>
          </a:p>
          <a:p>
            <a:pPr algn="ctr">
              <a:buFont typeface="Arial" charset="0"/>
              <a:buNone/>
              <a:defRPr/>
            </a:pPr>
            <a:endParaRPr lang="sr-Cyrl-RS" sz="2400" dirty="0" smtClean="0"/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2000" dirty="0" smtClean="0"/>
              <a:t>Људски организам не може у потпуности да искористи све витамине присутне у храни</a:t>
            </a:r>
            <a:r>
              <a:rPr lang="en-US" sz="2000" dirty="0" smtClean="0"/>
              <a:t>;</a:t>
            </a:r>
            <a:endParaRPr lang="sr-Cyrl-RS" sz="2000" dirty="0" smtClean="0"/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2000" dirty="0" smtClean="0"/>
              <a:t>Одређивање количине витамина у намирницама није довољно да се разуме стварна искористљивост витамина из тих намирница</a:t>
            </a:r>
            <a:r>
              <a:rPr lang="en-US" sz="2000" dirty="0" smtClean="0"/>
              <a:t>.</a:t>
            </a:r>
            <a:endParaRPr lang="sr-Cyrl-RS" sz="2000" dirty="0" smtClean="0"/>
          </a:p>
          <a:p>
            <a:pPr marL="457200" indent="-457200">
              <a:buFont typeface="Arial" charset="0"/>
              <a:buChar char="•"/>
              <a:defRPr/>
            </a:pPr>
            <a:endParaRPr lang="sr-Cyrl-RS" sz="2000" dirty="0" smtClean="0"/>
          </a:p>
          <a:p>
            <a:pPr marL="457200" indent="-457200">
              <a:buFont typeface="Arial" charset="0"/>
              <a:buChar char="•"/>
              <a:defRPr/>
            </a:pPr>
            <a:r>
              <a:rPr lang="sr-Cyrl-RS" sz="2000" dirty="0" smtClean="0"/>
              <a:t>Фактори који одређују витаминску искористљивост:</a:t>
            </a:r>
          </a:p>
          <a:p>
            <a:pPr marL="457200" indent="-457200">
              <a:buFont typeface="Arial" charset="0"/>
              <a:buChar char="•"/>
              <a:defRPr/>
            </a:pPr>
            <a:endParaRPr lang="sr-Cyrl-RS" sz="2000" dirty="0" smtClean="0"/>
          </a:p>
          <a:p>
            <a:pPr marL="457200" indent="-457200">
              <a:buFont typeface="+mj-lt"/>
              <a:buAutoNum type="arabicPeriod"/>
              <a:defRPr/>
            </a:pPr>
            <a:r>
              <a:rPr lang="sr-Cyrl-RS" sz="2000" dirty="0" smtClean="0"/>
              <a:t>Спољни фактори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sr-Cyrl-RS" sz="2000" dirty="0" smtClean="0"/>
              <a:t>Нутритивни фактори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sr-Cyrl-RS" sz="2000" dirty="0" smtClean="0"/>
              <a:t>Унутрашњи фактори</a:t>
            </a:r>
          </a:p>
          <a:p>
            <a:pPr marL="457200" indent="-457200">
              <a:buFont typeface="Arial" charset="0"/>
              <a:buChar char="•"/>
              <a:defRPr/>
            </a:pPr>
            <a:endParaRPr lang="sr-Cyrl-RS" sz="1800" dirty="0" smtClean="0"/>
          </a:p>
          <a:p>
            <a:pPr marL="457200" indent="-457200">
              <a:buFont typeface="Arial" charset="0"/>
              <a:buNone/>
              <a:defRPr/>
            </a:pPr>
            <a:endParaRPr lang="sr-Cyrl-RS" sz="1600" dirty="0" smtClean="0"/>
          </a:p>
          <a:p>
            <a:pPr marL="457200" indent="-457200">
              <a:buFont typeface="Arial" charset="0"/>
              <a:buChar char="•"/>
              <a:defRPr/>
            </a:pPr>
            <a:endParaRPr lang="sr-Latn-RS" sz="1600" dirty="0" smtClean="0"/>
          </a:p>
          <a:p>
            <a:pPr marL="457200" indent="-457200">
              <a:buFont typeface="Arial" charset="0"/>
              <a:buChar char="•"/>
              <a:defRPr/>
            </a:pPr>
            <a:endParaRPr lang="sr-Cyrl-RS" sz="1600" dirty="0" smtClean="0"/>
          </a:p>
          <a:p>
            <a:pPr marL="457200" indent="-457200" algn="just">
              <a:buFont typeface="+mj-lt"/>
              <a:buAutoNum type="arabicPeriod"/>
              <a:defRPr/>
            </a:pPr>
            <a:endParaRPr lang="en-US" sz="1200" dirty="0" smtClean="0"/>
          </a:p>
          <a:p>
            <a:pPr>
              <a:buFont typeface="Arial" charset="0"/>
              <a:buChar char="•"/>
              <a:defRPr/>
            </a:pPr>
            <a:endParaRPr lang="sr-Latn-RS" sz="2000" dirty="0" smtClean="0"/>
          </a:p>
          <a:p>
            <a:pPr>
              <a:buFont typeface="Arial" charset="0"/>
              <a:buChar char="•"/>
              <a:defRPr/>
            </a:pPr>
            <a:endParaRPr lang="en-US" sz="2000" dirty="0" smtClean="0"/>
          </a:p>
          <a:p>
            <a:pPr>
              <a:buFont typeface="Arial" charset="0"/>
              <a:buChar char="•"/>
              <a:defRPr/>
            </a:pPr>
            <a:endParaRPr lang="en-US" sz="2000" dirty="0"/>
          </a:p>
        </p:txBody>
      </p:sp>
      <p:sp>
        <p:nvSpPr>
          <p:cNvPr id="10243" name="AutoShape 2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0244" name="AutoShape 4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7760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692150"/>
            <a:ext cx="8229600" cy="4497388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sr-Cyrl-RS" sz="2000" dirty="0" smtClean="0"/>
              <a:t>Физиолошка искористљивост витамина</a:t>
            </a:r>
          </a:p>
          <a:p>
            <a:pPr marL="457200" indent="-457200" algn="ctr">
              <a:buFont typeface="Arial" charset="0"/>
              <a:buNone/>
              <a:defRPr/>
            </a:pPr>
            <a:r>
              <a:rPr lang="sr-Cyrl-RS" sz="2400" dirty="0" smtClean="0"/>
              <a:t>*</a:t>
            </a:r>
            <a:r>
              <a:rPr lang="sr-Cyrl-RS" sz="2000" dirty="0" smtClean="0"/>
              <a:t>Спољни фактори*</a:t>
            </a:r>
            <a:endParaRPr lang="en-US" sz="2000" dirty="0" smtClean="0"/>
          </a:p>
          <a:p>
            <a:pPr marL="457200" indent="-457200" algn="ctr">
              <a:buFont typeface="Arial" charset="0"/>
              <a:buNone/>
              <a:defRPr/>
            </a:pPr>
            <a:endParaRPr lang="en-US" sz="2000" dirty="0" smtClean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sr-Cyrl-RS" sz="1800" b="1" dirty="0" smtClean="0"/>
              <a:t>Различити биопотенцијали витамера*</a:t>
            </a:r>
          </a:p>
          <a:p>
            <a:pPr marL="457200" indent="-457200" algn="just">
              <a:buFont typeface="Arial" charset="0"/>
              <a:buNone/>
              <a:defRPr/>
            </a:pPr>
            <a:r>
              <a:rPr lang="sr-Cyrl-RS" sz="1800" dirty="0" smtClean="0"/>
              <a:t>нпр. ергокалциферол (</a:t>
            </a:r>
            <a:r>
              <a:rPr lang="sr-Latn-RS" sz="1800" dirty="0" smtClean="0"/>
              <a:t>D</a:t>
            </a:r>
            <a:r>
              <a:rPr lang="sr-Cyrl-RS" sz="1800" dirty="0" smtClean="0"/>
              <a:t>2) је значајно мање активан од холекалциферола (</a:t>
            </a:r>
            <a:r>
              <a:rPr lang="sr-Latn-RS" sz="1800" dirty="0" smtClean="0"/>
              <a:t>D</a:t>
            </a:r>
            <a:r>
              <a:rPr lang="sr-Cyrl-RS" sz="1800" dirty="0" smtClean="0"/>
              <a:t>3)</a:t>
            </a:r>
          </a:p>
          <a:p>
            <a:pPr marL="457200" indent="-457200" algn="just">
              <a:buFont typeface="Arial" charset="0"/>
              <a:buNone/>
              <a:defRPr/>
            </a:pPr>
            <a:endParaRPr lang="sr-Cyrl-RS" sz="1800" dirty="0" smtClean="0"/>
          </a:p>
          <a:p>
            <a:pPr marL="457200" indent="-457200" algn="just">
              <a:buFont typeface="+mj-lt"/>
              <a:buAutoNum type="arabicPeriod" startAt="2"/>
              <a:defRPr/>
            </a:pPr>
            <a:r>
              <a:rPr lang="sr-Cyrl-RS" sz="1800" b="1" dirty="0" smtClean="0"/>
              <a:t>Губици приликом складиштења, прераде или кувања хранљивих материја</a:t>
            </a:r>
          </a:p>
          <a:p>
            <a:pPr marL="457200" indent="-457200" algn="just">
              <a:buFont typeface="Arial" charset="0"/>
              <a:buNone/>
              <a:defRPr/>
            </a:pPr>
            <a:r>
              <a:rPr lang="sr-Cyrl-RS" sz="1800" dirty="0" smtClean="0"/>
              <a:t>нпр. количина витамина </a:t>
            </a:r>
            <a:r>
              <a:rPr lang="sr-Latn-RS" sz="1800" dirty="0" smtClean="0"/>
              <a:t>C</a:t>
            </a:r>
            <a:r>
              <a:rPr lang="sr-Cyrl-RS" sz="1800" dirty="0" smtClean="0"/>
              <a:t> у кромпиру се смањује на 1/3 током складиштења у трајању од 1 месец</a:t>
            </a:r>
          </a:p>
          <a:p>
            <a:pPr marL="457200" indent="-457200" algn="just">
              <a:buFont typeface="+mj-lt"/>
              <a:buAutoNum type="arabicPeriod"/>
              <a:defRPr/>
            </a:pPr>
            <a:endParaRPr lang="sr-Cyrl-RS" sz="1800" dirty="0" smtClean="0"/>
          </a:p>
          <a:p>
            <a:pPr>
              <a:buFont typeface="Arial" charset="0"/>
              <a:buNone/>
              <a:defRPr/>
            </a:pPr>
            <a:endParaRPr lang="sr-Latn-RS" sz="2400" dirty="0" smtClean="0"/>
          </a:p>
          <a:p>
            <a:pPr>
              <a:buFont typeface="Arial" charset="0"/>
              <a:buNone/>
              <a:defRPr/>
            </a:pPr>
            <a:r>
              <a:rPr lang="sr-Cyrl-RS" sz="1800" dirty="0" smtClean="0"/>
              <a:t>*витамери</a:t>
            </a:r>
            <a:r>
              <a:rPr lang="sr-Latn-RS" sz="1800" dirty="0" smtClean="0"/>
              <a:t> </a:t>
            </a:r>
            <a:r>
              <a:rPr lang="sr-Cyrl-RS" sz="1800" dirty="0" smtClean="0"/>
              <a:t>-</a:t>
            </a:r>
            <a:r>
              <a:rPr lang="sr-Latn-RS" sz="1800" dirty="0" smtClean="0"/>
              <a:t> </a:t>
            </a:r>
            <a:r>
              <a:rPr lang="sr-Cyrl-RS" sz="1800" dirty="0" smtClean="0"/>
              <a:t>скуп различитих хемијских супстанци кој</a:t>
            </a:r>
            <a:r>
              <a:rPr lang="sr-Cyrl-RS" sz="1800" dirty="0"/>
              <a:t>е</a:t>
            </a:r>
            <a:r>
              <a:rPr lang="sr-Cyrl-RS" sz="1800" dirty="0" smtClean="0"/>
              <a:t> показују сличне биолошке активности као неки витамин (различити облици витамина А, </a:t>
            </a:r>
            <a:r>
              <a:rPr lang="sr-Latn-RS" sz="1800" dirty="0" smtClean="0"/>
              <a:t>D</a:t>
            </a:r>
            <a:r>
              <a:rPr lang="sr-Cyrl-RS" sz="1800" dirty="0" smtClean="0"/>
              <a:t>,...)</a:t>
            </a:r>
          </a:p>
          <a:p>
            <a:pPr>
              <a:buFont typeface="Arial" charset="0"/>
              <a:buChar char="•"/>
              <a:defRPr/>
            </a:pPr>
            <a:endParaRPr lang="en-US" sz="2000" dirty="0"/>
          </a:p>
        </p:txBody>
      </p:sp>
      <p:sp>
        <p:nvSpPr>
          <p:cNvPr id="11267" name="AutoShape 2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1268" name="AutoShape 4" descr="Резултат слика за Casmir F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107157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5|8.2|1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6154</TotalTime>
  <Words>6248</Words>
  <Application>Microsoft Office PowerPoint</Application>
  <PresentationFormat>On-screen Show (4:3)</PresentationFormat>
  <Paragraphs>517</Paragraphs>
  <Slides>60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6" baseType="lpstr">
      <vt:lpstr>Arial</vt:lpstr>
      <vt:lpstr>Calibri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ПРЕХРАМБЕНИ ИЗВОРИ ВИТАМИНА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Витамини у исхрани спортиста</vt:lpstr>
      <vt:lpstr>Дефицит витамина и минерала код спортиста</vt:lpstr>
      <vt:lpstr>Дефицит уноса витамина и минерала код спортиста</vt:lpstr>
      <vt:lpstr>Одређивање потребе за витаминима и минералима </vt:lpstr>
      <vt:lpstr>Одређивање прихватљивог горњег нивоа уноса витамина и минерала</vt:lpstr>
      <vt:lpstr>Препоручена дневна доза нутријената</vt:lpstr>
      <vt:lpstr>Препоруке за унос витамина</vt:lpstr>
      <vt:lpstr>ЗНАЧАЈ ВИТАМИНА КОД СПОРТИСТА</vt:lpstr>
      <vt:lpstr>Значај витамина А код спортиста</vt:lpstr>
      <vt:lpstr>Значај витамина B групе код спортиста</vt:lpstr>
      <vt:lpstr>Значај витамина B групе код спортиста</vt:lpstr>
      <vt:lpstr>Значај витамина C код спортиста</vt:lpstr>
      <vt:lpstr>Значај витамина D код спортиста</vt:lpstr>
      <vt:lpstr>Значај витамина Е код спортиста</vt:lpstr>
      <vt:lpstr>ЗНАЧАЈ МИНЕРАЛА КОД СПОРТИСТА</vt:lpstr>
      <vt:lpstr>Значај концентрације натријума код спортиста</vt:lpstr>
      <vt:lpstr>Значај концентрације калијума код спортиста</vt:lpstr>
      <vt:lpstr>Значај концентрације магнезијума код спортиста</vt:lpstr>
      <vt:lpstr>Значај концентрације гвожђа код спортиста</vt:lpstr>
      <vt:lpstr>Значај концентрације хрома код спортиста</vt:lpstr>
      <vt:lpstr>Значај концентрације цинка код спортиста</vt:lpstr>
      <vt:lpstr>Значај концентрације селена код спортиста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ФИЗИОЛОГИЈА КРВИ</dc:title>
  <dc:creator>Ivan Srejovic</dc:creator>
  <cp:lastModifiedBy>Editor</cp:lastModifiedBy>
  <cp:revision>202</cp:revision>
  <dcterms:created xsi:type="dcterms:W3CDTF">2016-09-07T06:32:31Z</dcterms:created>
  <dcterms:modified xsi:type="dcterms:W3CDTF">2024-04-17T10:35:18Z</dcterms:modified>
</cp:coreProperties>
</file>